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308" r:id="rId4"/>
    <p:sldId id="310" r:id="rId5"/>
    <p:sldId id="311" r:id="rId6"/>
    <p:sldId id="285" r:id="rId7"/>
    <p:sldId id="313" r:id="rId8"/>
    <p:sldId id="312" r:id="rId9"/>
    <p:sldId id="314" r:id="rId10"/>
    <p:sldId id="315" r:id="rId11"/>
    <p:sldId id="316" r:id="rId12"/>
    <p:sldId id="317" r:id="rId13"/>
    <p:sldId id="290" r:id="rId14"/>
    <p:sldId id="321" r:id="rId15"/>
    <p:sldId id="305" r:id="rId16"/>
    <p:sldId id="304" r:id="rId17"/>
    <p:sldId id="322" r:id="rId18"/>
    <p:sldId id="319" r:id="rId19"/>
    <p:sldId id="295" r:id="rId20"/>
    <p:sldId id="2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B3C6"/>
    <a:srgbClr val="C926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82"/>
    <p:restoredTop sz="96687"/>
  </p:normalViewPr>
  <p:slideViewPr>
    <p:cSldViewPr snapToGrid="0" snapToObjects="1">
      <p:cViewPr varScale="1">
        <p:scale>
          <a:sx n="130" d="100"/>
          <a:sy n="130" d="100"/>
        </p:scale>
        <p:origin x="216" y="91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B4570-6CC3-6A4B-80AB-304B3AAFE7E2}" type="datetimeFigureOut">
              <a:rPr lang="en-US" smtClean="0"/>
              <a:t>4/9/22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5EA1E-AFDD-9F4E-AF2C-4E7A6BE944E5}" type="slidenum">
              <a:rPr lang="en-US" smtClean="0"/>
              <a:t>‹#›</a:t>
            </a:fld>
            <a:endParaRPr lang="en-US"/>
          </a:p>
        </p:txBody>
      </p:sp>
    </p:spTree>
    <p:extLst>
      <p:ext uri="{BB962C8B-B14F-4D97-AF65-F5344CB8AC3E}">
        <p14:creationId xmlns:p14="http://schemas.microsoft.com/office/powerpoint/2010/main" val="2757744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Thanks for the introduction, I am </a:t>
            </a:r>
            <a:r>
              <a:rPr lang="en-US" sz="1200" b="0" i="0" u="none" strike="noStrike" kern="1200" dirty="0" err="1">
                <a:solidFill>
                  <a:schemeClr val="tx1"/>
                </a:solidFill>
                <a:effectLst/>
                <a:latin typeface="+mn-lt"/>
                <a:ea typeface="+mn-ea"/>
                <a:cs typeface="+mn-cs"/>
              </a:rPr>
              <a:t>Tianxiong</a:t>
            </a:r>
            <a:r>
              <a:rPr lang="en-US" sz="1200" b="0" i="0" u="none" strike="noStrike" kern="1200" dirty="0">
                <a:solidFill>
                  <a:schemeClr val="tx1"/>
                </a:solidFill>
                <a:effectLst/>
                <a:latin typeface="+mn-lt"/>
                <a:ea typeface="+mn-ea"/>
                <a:cs typeface="+mn-cs"/>
              </a:rPr>
              <a:t> Yu, a postdoc in Zhiping Weng’s lab at UMass Chan Medical School. I will present our work on pachytene </a:t>
            </a:r>
            <a:r>
              <a:rPr lang="en-US" sz="1200" b="0" i="0" u="none" strike="noStrike" kern="1200" dirty="0" err="1">
                <a:solidFill>
                  <a:schemeClr val="tx1"/>
                </a:solidFill>
                <a:effectLst/>
                <a:latin typeface="+mn-lt"/>
                <a:ea typeface="+mn-ea"/>
                <a:cs typeface="+mn-cs"/>
              </a:rPr>
              <a:t>piRNA</a:t>
            </a:r>
            <a:r>
              <a:rPr lang="en-US" sz="1200" b="0" i="0" u="none" strike="noStrike" kern="1200" dirty="0">
                <a:solidFill>
                  <a:schemeClr val="tx1"/>
                </a:solidFill>
                <a:effectLst/>
                <a:latin typeface="+mn-lt"/>
                <a:ea typeface="+mn-ea"/>
                <a:cs typeface="+mn-cs"/>
              </a:rPr>
              <a:t> genes in mammals, collaborated with the </a:t>
            </a:r>
            <a:r>
              <a:rPr lang="en-US" sz="1200" b="0" i="0" u="none" strike="noStrike" kern="1200" dirty="0" err="1">
                <a:solidFill>
                  <a:schemeClr val="tx1"/>
                </a:solidFill>
                <a:effectLst/>
                <a:latin typeface="+mn-lt"/>
                <a:ea typeface="+mn-ea"/>
                <a:cs typeface="+mn-cs"/>
              </a:rPr>
              <a:t>Zamore</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Theurkauf</a:t>
            </a:r>
            <a:r>
              <a:rPr lang="en-US" sz="1200" b="0" i="0" u="none" strike="noStrike" kern="1200" dirty="0">
                <a:solidFill>
                  <a:schemeClr val="tx1"/>
                </a:solidFill>
                <a:effectLst/>
                <a:latin typeface="+mn-lt"/>
                <a:ea typeface="+mn-ea"/>
                <a:cs typeface="+mn-cs"/>
              </a:rPr>
              <a:t> labs.</a:t>
            </a:r>
            <a:endParaRPr lang="en-US" b="0" dirty="0">
              <a:effectLst/>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1</a:t>
            </a:fld>
            <a:endParaRPr lang="en-US"/>
          </a:p>
        </p:txBody>
      </p:sp>
    </p:spTree>
    <p:extLst>
      <p:ext uri="{BB962C8B-B14F-4D97-AF65-F5344CB8AC3E}">
        <p14:creationId xmlns:p14="http://schemas.microsoft.com/office/powerpoint/2010/main" val="410965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Gen in the </a:t>
            </a:r>
            <a:r>
              <a:rPr lang="en-US" b="0" dirty="0" err="1">
                <a:effectLst/>
              </a:rPr>
              <a:t>Theurkauf</a:t>
            </a:r>
            <a:r>
              <a:rPr lang="en-US" b="0" dirty="0">
                <a:effectLst/>
              </a:rPr>
              <a:t> lab performed RIP-seq in in mouse testis for THOC1 and THOC2, which are two components of the THO complex. We found the long-first exon pachytene </a:t>
            </a:r>
            <a:r>
              <a:rPr lang="en-US" b="0" dirty="0" err="1">
                <a:effectLst/>
              </a:rPr>
              <a:t>piRNA</a:t>
            </a:r>
            <a:r>
              <a:rPr lang="en-US" b="0" dirty="0">
                <a:effectLst/>
              </a:rPr>
              <a:t> genes are highly enriched in THO binding. The left panel shows THOC1 RIP signal in the long first exons and the scatter plot on the right shows that the long-first-exon pachytene </a:t>
            </a:r>
            <a:r>
              <a:rPr lang="en-US" b="0" dirty="0" err="1">
                <a:effectLst/>
              </a:rPr>
              <a:t>piRNA</a:t>
            </a:r>
            <a:r>
              <a:rPr lang="en-US" b="0" dirty="0">
                <a:effectLst/>
              </a:rPr>
              <a:t> transcripts in red are the only set of transcripts enriched for THO binding.</a:t>
            </a:r>
          </a:p>
        </p:txBody>
      </p:sp>
      <p:sp>
        <p:nvSpPr>
          <p:cNvPr id="4" name="Slide Number Placeholder 3"/>
          <p:cNvSpPr>
            <a:spLocks noGrp="1"/>
          </p:cNvSpPr>
          <p:nvPr>
            <p:ph type="sldNum" sz="quarter" idx="5"/>
          </p:nvPr>
        </p:nvSpPr>
        <p:spPr/>
        <p:txBody>
          <a:bodyPr/>
          <a:lstStyle/>
          <a:p>
            <a:fld id="{0315EA1E-AFDD-9F4E-AF2C-4E7A6BE944E5}" type="slidenum">
              <a:rPr lang="en-US" smtClean="0"/>
              <a:t>10</a:t>
            </a:fld>
            <a:endParaRPr lang="en-US"/>
          </a:p>
        </p:txBody>
      </p:sp>
    </p:spTree>
    <p:extLst>
      <p:ext uri="{BB962C8B-B14F-4D97-AF65-F5344CB8AC3E}">
        <p14:creationId xmlns:p14="http://schemas.microsoft.com/office/powerpoint/2010/main" val="2878949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Here is an example that compares two divergently transcribed genes. A spliced, long-first-exon pachytene </a:t>
            </a:r>
            <a:r>
              <a:rPr lang="en-US" b="0" dirty="0" err="1">
                <a:effectLst/>
              </a:rPr>
              <a:t>piRNA</a:t>
            </a:r>
            <a:r>
              <a:rPr lang="en-US" b="0" dirty="0">
                <a:effectLst/>
              </a:rPr>
              <a:t> gene is transcribed to the right. It is bound by BTBD18 and covered with histone </a:t>
            </a:r>
            <a:r>
              <a:rPr lang="en-US" b="0" dirty="0" err="1">
                <a:effectLst/>
              </a:rPr>
              <a:t>acylatio</a:t>
            </a:r>
            <a:r>
              <a:rPr lang="en-US" b="0" dirty="0">
                <a:effectLst/>
              </a:rPr>
              <a:t>. Its transcript is bound by THOC, and it produces a lot of </a:t>
            </a:r>
            <a:r>
              <a:rPr lang="en-US" b="0" dirty="0" err="1">
                <a:effectLst/>
              </a:rPr>
              <a:t>piRNAs</a:t>
            </a:r>
            <a:r>
              <a:rPr lang="en-US" b="0" dirty="0">
                <a:effectLst/>
              </a:rPr>
              <a:t>, which disappear in Btbd18 mutant. A protein-coding gene Ddx50 transcribes to the left, which has a short first exon and does not have any of the above features and makes no </a:t>
            </a:r>
            <a:r>
              <a:rPr lang="en-US" b="0" dirty="0" err="1">
                <a:effectLst/>
              </a:rPr>
              <a:t>piRNA</a:t>
            </a:r>
            <a:r>
              <a:rPr lang="en-US" b="0" dirty="0">
                <a:effectLst/>
              </a:rPr>
              <a:t>.</a:t>
            </a:r>
          </a:p>
        </p:txBody>
      </p:sp>
      <p:sp>
        <p:nvSpPr>
          <p:cNvPr id="4" name="Slide Number Placeholder 3"/>
          <p:cNvSpPr>
            <a:spLocks noGrp="1"/>
          </p:cNvSpPr>
          <p:nvPr>
            <p:ph type="sldNum" sz="quarter" idx="5"/>
          </p:nvPr>
        </p:nvSpPr>
        <p:spPr/>
        <p:txBody>
          <a:bodyPr/>
          <a:lstStyle/>
          <a:p>
            <a:fld id="{0315EA1E-AFDD-9F4E-AF2C-4E7A6BE944E5}" type="slidenum">
              <a:rPr lang="en-US" smtClean="0"/>
              <a:t>11</a:t>
            </a:fld>
            <a:endParaRPr lang="en-US"/>
          </a:p>
        </p:txBody>
      </p:sp>
    </p:spTree>
    <p:extLst>
      <p:ext uri="{BB962C8B-B14F-4D97-AF65-F5344CB8AC3E}">
        <p14:creationId xmlns:p14="http://schemas.microsoft.com/office/powerpoint/2010/main" val="889066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Actually, most of the 48 long-first-exon pachytene </a:t>
            </a:r>
            <a:r>
              <a:rPr lang="en-US" b="0" dirty="0" err="1">
                <a:effectLst/>
              </a:rPr>
              <a:t>piRNAs</a:t>
            </a:r>
            <a:r>
              <a:rPr lang="en-US" b="0" dirty="0">
                <a:effectLst/>
              </a:rPr>
              <a:t> in mouse are conserved in other eutherian mammals, and their syntenic regions also produce a lot of </a:t>
            </a:r>
            <a:r>
              <a:rPr lang="en-US" b="0" dirty="0" err="1">
                <a:effectLst/>
              </a:rPr>
              <a:t>piRNAs</a:t>
            </a:r>
            <a:r>
              <a:rPr lang="en-US" b="0" dirty="0">
                <a:effectLst/>
              </a:rPr>
              <a:t> in the other mammals. We called </a:t>
            </a:r>
            <a:r>
              <a:rPr lang="en-US" b="0" dirty="0" err="1">
                <a:effectLst/>
              </a:rPr>
              <a:t>piRNA</a:t>
            </a:r>
            <a:r>
              <a:rPr lang="en-US" b="0" dirty="0">
                <a:effectLst/>
              </a:rPr>
              <a:t> clusters using long and small RNA-seq data in adult testes of the other mammals and found that long-first-exon is an evolutionarily conserved feature.</a:t>
            </a:r>
          </a:p>
        </p:txBody>
      </p:sp>
      <p:sp>
        <p:nvSpPr>
          <p:cNvPr id="4" name="Slide Number Placeholder 3"/>
          <p:cNvSpPr>
            <a:spLocks noGrp="1"/>
          </p:cNvSpPr>
          <p:nvPr>
            <p:ph type="sldNum" sz="quarter" idx="5"/>
          </p:nvPr>
        </p:nvSpPr>
        <p:spPr/>
        <p:txBody>
          <a:bodyPr/>
          <a:lstStyle/>
          <a:p>
            <a:fld id="{0315EA1E-AFDD-9F4E-AF2C-4E7A6BE944E5}" type="slidenum">
              <a:rPr lang="en-US" smtClean="0"/>
              <a:t>12</a:t>
            </a:fld>
            <a:endParaRPr lang="en-US"/>
          </a:p>
        </p:txBody>
      </p:sp>
    </p:spTree>
    <p:extLst>
      <p:ext uri="{BB962C8B-B14F-4D97-AF65-F5344CB8AC3E}">
        <p14:creationId xmlns:p14="http://schemas.microsoft.com/office/powerpoint/2010/main" val="1363624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Just after we published our paper, another study has been published and provided RNA-seq, H3K27ac and H3K4me3 </a:t>
            </a:r>
            <a:r>
              <a:rPr lang="en-US" sz="1200" dirty="0" err="1"/>
              <a:t>ChIP</a:t>
            </a:r>
            <a:r>
              <a:rPr lang="en-US" sz="1200" dirty="0"/>
              <a:t>-seq data in the adult testes of eight additional eutherian mammals. So we decided to use these new data to carefully define the exon-intron structure of pachytene </a:t>
            </a:r>
            <a:r>
              <a:rPr lang="en-US" sz="1200" dirty="0" err="1"/>
              <a:t>piRNA</a:t>
            </a:r>
            <a:r>
              <a:rPr lang="en-US" sz="1200" dirty="0"/>
              <a:t> genes in each of these mammals, so that we can investigate whether the features we identified for pachytene </a:t>
            </a:r>
            <a:r>
              <a:rPr lang="en-US" sz="1200" dirty="0" err="1"/>
              <a:t>piRNA</a:t>
            </a:r>
            <a:r>
              <a:rPr lang="en-US" sz="1200" dirty="0"/>
              <a:t> genes also exist in other mammals.</a:t>
            </a:r>
          </a:p>
          <a:p>
            <a:pPr rtl="0"/>
            <a:endParaRPr lang="en-US" b="0" dirty="0">
              <a:effectLst/>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13</a:t>
            </a:fld>
            <a:endParaRPr lang="en-US"/>
          </a:p>
        </p:txBody>
      </p:sp>
    </p:spTree>
    <p:extLst>
      <p:ext uri="{BB962C8B-B14F-4D97-AF65-F5344CB8AC3E}">
        <p14:creationId xmlns:p14="http://schemas.microsoft.com/office/powerpoint/2010/main" val="3839154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total, we identified 33 loci that are conserved by synteny and expression in at least 7 of 9 mammals. For each locus, we determined the length of the first exon and the breadth of H3K27ac signal in each mammal, shown as green and yellow circles in the left panel. We found that 26 genes have long first exons and broad H3K27ac that are above 10 kilo base pairs in most of the eight mammals, also, there are seven genes with short first exons and narrow H3K27ac. The bar plot on the right summarizes the 26 long-first-exon genes, and reveals a 75% conservation level.</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rtl="0"/>
            <a:endParaRPr lang="en-US" b="0" dirty="0">
              <a:effectLst/>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14</a:t>
            </a:fld>
            <a:endParaRPr lang="en-US"/>
          </a:p>
        </p:txBody>
      </p:sp>
    </p:spTree>
    <p:extLst>
      <p:ext uri="{BB962C8B-B14F-4D97-AF65-F5344CB8AC3E}">
        <p14:creationId xmlns:p14="http://schemas.microsoft.com/office/powerpoint/2010/main" val="3018764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a better understanding, we then looked at the genome browser profile for all of the mammals. This is a long-first-exon pachytene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gene that is conserved across the eight eutherian mammals, the TSS and TES have been aligned together and you can see the broad H3K27ac signals in yellow marks all mammals. For comparison, the H3K4me3 signal in red is focused on the promoter.</a:t>
            </a:r>
          </a:p>
        </p:txBody>
      </p:sp>
      <p:sp>
        <p:nvSpPr>
          <p:cNvPr id="4" name="Slide Number Placeholder 3"/>
          <p:cNvSpPr>
            <a:spLocks noGrp="1"/>
          </p:cNvSpPr>
          <p:nvPr>
            <p:ph type="sldNum" sz="quarter" idx="5"/>
          </p:nvPr>
        </p:nvSpPr>
        <p:spPr/>
        <p:txBody>
          <a:bodyPr/>
          <a:lstStyle/>
          <a:p>
            <a:fld id="{0315EA1E-AFDD-9F4E-AF2C-4E7A6BE944E5}" type="slidenum">
              <a:rPr lang="en-US" smtClean="0"/>
              <a:t>15</a:t>
            </a:fld>
            <a:endParaRPr lang="en-US"/>
          </a:p>
        </p:txBody>
      </p:sp>
    </p:spTree>
    <p:extLst>
      <p:ext uri="{BB962C8B-B14F-4D97-AF65-F5344CB8AC3E}">
        <p14:creationId xmlns:p14="http://schemas.microsoft.com/office/powerpoint/2010/main" val="3127149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short-first-exon pachytene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gene that is conserved across six mammals, and the length of first exon is consistently short in all mammals. Also, the K27ac signal is punctate in yellow across all mammals.</a:t>
            </a:r>
          </a:p>
        </p:txBody>
      </p:sp>
      <p:sp>
        <p:nvSpPr>
          <p:cNvPr id="4" name="Slide Number Placeholder 3"/>
          <p:cNvSpPr>
            <a:spLocks noGrp="1"/>
          </p:cNvSpPr>
          <p:nvPr>
            <p:ph type="sldNum" sz="quarter" idx="5"/>
          </p:nvPr>
        </p:nvSpPr>
        <p:spPr/>
        <p:txBody>
          <a:bodyPr/>
          <a:lstStyle/>
          <a:p>
            <a:fld id="{0315EA1E-AFDD-9F4E-AF2C-4E7A6BE944E5}" type="slidenum">
              <a:rPr lang="en-US" smtClean="0"/>
              <a:t>16</a:t>
            </a:fld>
            <a:endParaRPr lang="en-US"/>
          </a:p>
        </p:txBody>
      </p:sp>
    </p:spTree>
    <p:extLst>
      <p:ext uri="{BB962C8B-B14F-4D97-AF65-F5344CB8AC3E}">
        <p14:creationId xmlns:p14="http://schemas.microsoft.com/office/powerpoint/2010/main" val="2233661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divergently transcribed locus I showed earlier, and it is conserved in seven mammals. The long-first-exon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gene is transcribed to the right, showing broad H3K27ac signals across the mammals along with abundant </a:t>
            </a:r>
            <a:r>
              <a:rPr lang="en-US" sz="1200" kern="1200" dirty="0" err="1">
                <a:solidFill>
                  <a:schemeClr val="tx1"/>
                </a:solidFill>
                <a:effectLst/>
                <a:latin typeface="+mn-lt"/>
                <a:ea typeface="+mn-ea"/>
                <a:cs typeface="+mn-cs"/>
              </a:rPr>
              <a:t>piRNAs</a:t>
            </a:r>
            <a:r>
              <a:rPr lang="en-US" sz="1200" kern="1200" dirty="0">
                <a:solidFill>
                  <a:schemeClr val="tx1"/>
                </a:solidFill>
                <a:effectLst/>
                <a:latin typeface="+mn-lt"/>
                <a:ea typeface="+mn-ea"/>
                <a:cs typeface="+mn-cs"/>
              </a:rPr>
              <a:t> production. But left gene DDX50, which are spliced, has no H3K27ac and </a:t>
            </a:r>
            <a:r>
              <a:rPr lang="en-US" sz="1200" kern="1200" dirty="0" err="1">
                <a:solidFill>
                  <a:schemeClr val="tx1"/>
                </a:solidFill>
                <a:effectLst/>
                <a:latin typeface="+mn-lt"/>
                <a:ea typeface="+mn-ea"/>
                <a:cs typeface="+mn-cs"/>
              </a:rPr>
              <a:t>piRNAs</a:t>
            </a:r>
            <a:r>
              <a:rPr lang="en-US" sz="1200" kern="1200" dirty="0">
                <a:solidFill>
                  <a:schemeClr val="tx1"/>
                </a:solidFill>
                <a:effectLst/>
                <a:latin typeface="+mn-lt"/>
                <a:ea typeface="+mn-ea"/>
                <a:cs typeface="+mn-cs"/>
              </a:rPr>
              <a:t> in any of the species.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15EA1E-AFDD-9F4E-AF2C-4E7A6BE944E5}" type="slidenum">
              <a:rPr lang="en-US" smtClean="0"/>
              <a:t>17</a:t>
            </a:fld>
            <a:endParaRPr lang="en-US"/>
          </a:p>
        </p:txBody>
      </p:sp>
    </p:spTree>
    <p:extLst>
      <p:ext uri="{BB962C8B-B14F-4D97-AF65-F5344CB8AC3E}">
        <p14:creationId xmlns:p14="http://schemas.microsoft.com/office/powerpoint/2010/main" val="277285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this is a very unique example. When we first found how important the long first exon is for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precursor recognition, we were keeping think: what if a short first exon gene lost its intron and become a long first exon one. Can they be now processed into the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biogenesis pathway and make </a:t>
            </a:r>
            <a:r>
              <a:rPr lang="en-US" sz="1200" kern="1200" dirty="0" err="1">
                <a:solidFill>
                  <a:schemeClr val="tx1"/>
                </a:solidFill>
                <a:effectLst/>
                <a:latin typeface="+mn-lt"/>
                <a:ea typeface="+mn-ea"/>
                <a:cs typeface="+mn-cs"/>
              </a:rPr>
              <a:t>piRNAs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this is a bidirectional pachytene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gene, where the right gene have long first exon and make tons of </a:t>
            </a:r>
            <a:r>
              <a:rPr lang="en-US" sz="1200" kern="1200" dirty="0" err="1">
                <a:solidFill>
                  <a:schemeClr val="tx1"/>
                </a:solidFill>
                <a:effectLst/>
                <a:latin typeface="+mn-lt"/>
                <a:ea typeface="+mn-ea"/>
                <a:cs typeface="+mn-cs"/>
              </a:rPr>
              <a:t>piRNAs</a:t>
            </a:r>
            <a:r>
              <a:rPr lang="en-US" sz="1200" kern="1200" dirty="0">
                <a:solidFill>
                  <a:schemeClr val="tx1"/>
                </a:solidFill>
                <a:effectLst/>
                <a:latin typeface="+mn-lt"/>
                <a:ea typeface="+mn-ea"/>
                <a:cs typeface="+mn-cs"/>
              </a:rPr>
              <a:t> in all eutherian mammals. But specifically, the left gene is spliced in the eutherian ancestor, and short first exon is observed in all these animals except mouse and rat. Although these spliced genes also make </a:t>
            </a:r>
            <a:r>
              <a:rPr lang="en-US" sz="1200" kern="1200" dirty="0" err="1">
                <a:solidFill>
                  <a:schemeClr val="tx1"/>
                </a:solidFill>
                <a:effectLst/>
                <a:latin typeface="+mn-lt"/>
                <a:ea typeface="+mn-ea"/>
                <a:cs typeface="+mn-cs"/>
              </a:rPr>
              <a:t>piRNAs</a:t>
            </a:r>
            <a:r>
              <a:rPr lang="en-US" sz="1200" kern="1200" dirty="0">
                <a:solidFill>
                  <a:schemeClr val="tx1"/>
                </a:solidFill>
                <a:effectLst/>
                <a:latin typeface="+mn-lt"/>
                <a:ea typeface="+mn-ea"/>
                <a:cs typeface="+mn-cs"/>
              </a:rPr>
              <a:t>, the abundance is way more less than the right arm genes, which is only hundreds of rpm shown in the name after the dash.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Surprisingly, the short first exon gene has lost its intron in mouse and rat, which diverged from the rabbit about 75 million years ago. And after then it become a long first exon pachytene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gene, extensive H3K27ac starts to decorate the whole gene and it makes much more </a:t>
            </a:r>
            <a:r>
              <a:rPr lang="en-US" sz="1200" kern="1200" dirty="0" err="1">
                <a:solidFill>
                  <a:schemeClr val="tx1"/>
                </a:solidFill>
                <a:effectLst/>
                <a:latin typeface="+mn-lt"/>
                <a:ea typeface="+mn-ea"/>
                <a:cs typeface="+mn-cs"/>
              </a:rPr>
              <a:t>piRNAs</a:t>
            </a:r>
            <a:r>
              <a:rPr lang="en-US" sz="1200" kern="1200" dirty="0">
                <a:solidFill>
                  <a:schemeClr val="tx1"/>
                </a:solidFill>
                <a:effectLst/>
                <a:latin typeface="+mn-lt"/>
                <a:ea typeface="+mn-ea"/>
                <a:cs typeface="+mn-cs"/>
              </a:rPr>
              <a:t>; which again, implicated how splicing affects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biogenesis from the evolutionary angle. </a:t>
            </a:r>
          </a:p>
        </p:txBody>
      </p:sp>
      <p:sp>
        <p:nvSpPr>
          <p:cNvPr id="4" name="Slide Number Placeholder 3"/>
          <p:cNvSpPr>
            <a:spLocks noGrp="1"/>
          </p:cNvSpPr>
          <p:nvPr>
            <p:ph type="sldNum" sz="quarter" idx="5"/>
          </p:nvPr>
        </p:nvSpPr>
        <p:spPr/>
        <p:txBody>
          <a:bodyPr/>
          <a:lstStyle/>
          <a:p>
            <a:fld id="{0315EA1E-AFDD-9F4E-AF2C-4E7A6BE944E5}" type="slidenum">
              <a:rPr lang="en-US" smtClean="0"/>
              <a:t>18</a:t>
            </a:fld>
            <a:endParaRPr lang="en-US"/>
          </a:p>
        </p:txBody>
      </p:sp>
    </p:spTree>
    <p:extLst>
      <p:ext uri="{BB962C8B-B14F-4D97-AF65-F5344CB8AC3E}">
        <p14:creationId xmlns:p14="http://schemas.microsoft.com/office/powerpoint/2010/main" val="375713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 I have told you some rather unusual features of a subset of pachytene </a:t>
            </a:r>
            <a:r>
              <a:rPr lang="en-US" dirty="0" err="1"/>
              <a:t>piRNA</a:t>
            </a:r>
            <a:r>
              <a:rPr lang="en-US" dirty="0"/>
              <a:t> genes that are conserved across eutherian mammals. Collectively, these genes make more than half of the </a:t>
            </a:r>
            <a:r>
              <a:rPr lang="en-US" dirty="0" err="1"/>
              <a:t>piRNAs</a:t>
            </a:r>
            <a:r>
              <a:rPr lang="en-US" dirty="0"/>
              <a:t> in the adult testes of these mammals. They have very long first exons and are broadly histone acylated. We don’t have THO binding in other mammals but we suspect that this is also a conserved feature. </a:t>
            </a:r>
          </a:p>
        </p:txBody>
      </p:sp>
      <p:sp>
        <p:nvSpPr>
          <p:cNvPr id="4" name="Slide Number Placeholder 3"/>
          <p:cNvSpPr>
            <a:spLocks noGrp="1"/>
          </p:cNvSpPr>
          <p:nvPr>
            <p:ph type="sldNum" sz="quarter" idx="5"/>
          </p:nvPr>
        </p:nvSpPr>
        <p:spPr/>
        <p:txBody>
          <a:bodyPr/>
          <a:lstStyle/>
          <a:p>
            <a:fld id="{0315EA1E-AFDD-9F4E-AF2C-4E7A6BE944E5}" type="slidenum">
              <a:rPr lang="en-US" smtClean="0"/>
              <a:t>19</a:t>
            </a:fld>
            <a:endParaRPr lang="en-US"/>
          </a:p>
        </p:txBody>
      </p:sp>
    </p:spTree>
    <p:extLst>
      <p:ext uri="{BB962C8B-B14F-4D97-AF65-F5344CB8AC3E}">
        <p14:creationId xmlns:p14="http://schemas.microsoft.com/office/powerpoint/2010/main" val="394047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number of papers since 2006 have described highly abundant </a:t>
            </a:r>
            <a:r>
              <a:rPr lang="en-US" sz="1200" kern="1200" dirty="0" err="1">
                <a:solidFill>
                  <a:schemeClr val="tx1"/>
                </a:solidFill>
                <a:effectLst/>
                <a:latin typeface="+mn-lt"/>
                <a:ea typeface="+mn-ea"/>
                <a:cs typeface="+mn-cs"/>
              </a:rPr>
              <a:t>piRNAs</a:t>
            </a:r>
            <a:r>
              <a:rPr lang="en-US" sz="1200" kern="1200" dirty="0">
                <a:solidFill>
                  <a:schemeClr val="tx1"/>
                </a:solidFill>
                <a:effectLst/>
                <a:latin typeface="+mn-lt"/>
                <a:ea typeface="+mn-ea"/>
                <a:cs typeface="+mn-cs"/>
              </a:rPr>
              <a:t> produced at the pachytene stage of the spermatogenesis. These pachytene </a:t>
            </a:r>
            <a:r>
              <a:rPr lang="en-US" sz="1200" kern="1200" dirty="0" err="1">
                <a:solidFill>
                  <a:schemeClr val="tx1"/>
                </a:solidFill>
                <a:effectLst/>
                <a:latin typeface="+mn-lt"/>
                <a:ea typeface="+mn-ea"/>
                <a:cs typeface="+mn-cs"/>
              </a:rPr>
              <a:t>piRNAs</a:t>
            </a:r>
            <a:r>
              <a:rPr lang="en-US" sz="1200" kern="1200" dirty="0">
                <a:solidFill>
                  <a:schemeClr val="tx1"/>
                </a:solidFill>
                <a:effectLst/>
                <a:latin typeface="+mn-lt"/>
                <a:ea typeface="+mn-ea"/>
                <a:cs typeface="+mn-cs"/>
              </a:rPr>
              <a:t> are best characterized in mouse testes, where they are derived from roughly 100 genomic loci. These loci are transcribed by RNA Pol II, spliced if there are introns, capped and poly-adenylated, and then processed into mature </a:t>
            </a:r>
            <a:r>
              <a:rPr lang="en-US" sz="1200" kern="1200" dirty="0" err="1">
                <a:solidFill>
                  <a:schemeClr val="tx1"/>
                </a:solidFill>
                <a:effectLst/>
                <a:latin typeface="+mn-lt"/>
                <a:ea typeface="+mn-ea"/>
                <a:cs typeface="+mn-cs"/>
              </a:rPr>
              <a:t>piRNAs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0315EA1E-AFDD-9F4E-AF2C-4E7A6BE944E5}" type="slidenum">
              <a:rPr lang="en-US" smtClean="0"/>
              <a:t>2</a:t>
            </a:fld>
            <a:endParaRPr lang="en-US"/>
          </a:p>
        </p:txBody>
      </p:sp>
    </p:spTree>
    <p:extLst>
      <p:ext uri="{BB962C8B-B14F-4D97-AF65-F5344CB8AC3E}">
        <p14:creationId xmlns:p14="http://schemas.microsoft.com/office/powerpoint/2010/main" val="2448960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Finally, I would like to thank all the people who have guided me, produced the data, and helped with the analysis in this project. I also want to thank the conference committees. And thank you all for your attention; I am happy to take any questions.</a:t>
            </a:r>
          </a:p>
        </p:txBody>
      </p:sp>
      <p:sp>
        <p:nvSpPr>
          <p:cNvPr id="4" name="Slide Number Placeholder 3"/>
          <p:cNvSpPr>
            <a:spLocks noGrp="1"/>
          </p:cNvSpPr>
          <p:nvPr>
            <p:ph type="sldNum" sz="quarter" idx="5"/>
          </p:nvPr>
        </p:nvSpPr>
        <p:spPr/>
        <p:txBody>
          <a:bodyPr/>
          <a:lstStyle/>
          <a:p>
            <a:fld id="{0315EA1E-AFDD-9F4E-AF2C-4E7A6BE944E5}" type="slidenum">
              <a:rPr lang="en-US" smtClean="0"/>
              <a:t>20</a:t>
            </a:fld>
            <a:endParaRPr lang="en-US"/>
          </a:p>
        </p:txBody>
      </p:sp>
    </p:spTree>
    <p:extLst>
      <p:ext uri="{BB962C8B-B14F-4D97-AF65-F5344CB8AC3E}">
        <p14:creationId xmlns:p14="http://schemas.microsoft.com/office/powerpoint/2010/main" val="228014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know, A-MYB is a transcription factor for most pachytene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genes in mice; however, A-MYB also regulate many protein-coding genes.</a:t>
            </a:r>
          </a:p>
          <a:p>
            <a:r>
              <a:rPr lang="en-US" sz="1200" kern="1200" dirty="0">
                <a:solidFill>
                  <a:schemeClr val="tx1"/>
                </a:solidFill>
                <a:effectLst/>
                <a:latin typeface="+mn-lt"/>
                <a:ea typeface="+mn-ea"/>
                <a:cs typeface="+mn-cs"/>
              </a:rPr>
              <a:t>We then asked if there is any additional features that regulate the transcription of pachytene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genes and distinguish </a:t>
            </a:r>
            <a:r>
              <a:rPr lang="en-US" sz="1200" kern="1200" dirty="0" err="1">
                <a:solidFill>
                  <a:schemeClr val="tx1"/>
                </a:solidFill>
                <a:effectLst/>
                <a:latin typeface="+mn-lt"/>
                <a:ea typeface="+mn-ea"/>
                <a:cs typeface="+mn-cs"/>
              </a:rPr>
              <a:t>piRNA</a:t>
            </a:r>
            <a:r>
              <a:rPr lang="en-US" sz="1200" kern="1200" dirty="0">
                <a:solidFill>
                  <a:schemeClr val="tx1"/>
                </a:solidFill>
                <a:effectLst/>
                <a:latin typeface="+mn-lt"/>
                <a:ea typeface="+mn-ea"/>
                <a:cs typeface="+mn-cs"/>
              </a:rPr>
              <a:t> precursor transcripts from typical mRNAs.</a:t>
            </a:r>
          </a:p>
        </p:txBody>
      </p:sp>
      <p:sp>
        <p:nvSpPr>
          <p:cNvPr id="4" name="Slide Number Placeholder 3"/>
          <p:cNvSpPr>
            <a:spLocks noGrp="1"/>
          </p:cNvSpPr>
          <p:nvPr>
            <p:ph type="sldNum" sz="quarter" idx="5"/>
          </p:nvPr>
        </p:nvSpPr>
        <p:spPr/>
        <p:txBody>
          <a:bodyPr/>
          <a:lstStyle/>
          <a:p>
            <a:fld id="{0315EA1E-AFDD-9F4E-AF2C-4E7A6BE944E5}" type="slidenum">
              <a:rPr lang="en-US" smtClean="0"/>
              <a:t>3</a:t>
            </a:fld>
            <a:endParaRPr lang="en-US"/>
          </a:p>
        </p:txBody>
      </p:sp>
    </p:spTree>
    <p:extLst>
      <p:ext uri="{BB962C8B-B14F-4D97-AF65-F5344CB8AC3E}">
        <p14:creationId xmlns:p14="http://schemas.microsoft.com/office/powerpoint/2010/main" val="150450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The most important genetic feature we found is first exon length.</a:t>
            </a:r>
          </a:p>
          <a:p>
            <a:pPr rtl="0"/>
            <a:r>
              <a:rPr lang="en-US" b="0" dirty="0">
                <a:effectLst/>
              </a:rPr>
              <a:t>Most protein-coding genes are spliced, and their first exons are 2-3 hundred nucleotides long. The </a:t>
            </a:r>
            <a:r>
              <a:rPr lang="en-US" b="0" dirty="0" err="1">
                <a:effectLst/>
              </a:rPr>
              <a:t>Zamore</a:t>
            </a:r>
            <a:r>
              <a:rPr lang="en-US" b="0" dirty="0">
                <a:effectLst/>
              </a:rPr>
              <a:t> lab accurately defined the exon-intron structures of the 100 pachytene </a:t>
            </a:r>
            <a:r>
              <a:rPr lang="en-US" b="0" dirty="0" err="1">
                <a:effectLst/>
              </a:rPr>
              <a:t>piRNA</a:t>
            </a:r>
            <a:r>
              <a:rPr lang="en-US" b="0" dirty="0">
                <a:effectLst/>
              </a:rPr>
              <a:t> genes in mice. And surprisingly, 39 of them are </a:t>
            </a:r>
            <a:r>
              <a:rPr lang="en-US" b="0" dirty="0" err="1">
                <a:effectLst/>
              </a:rPr>
              <a:t>intronless</a:t>
            </a:r>
            <a:r>
              <a:rPr lang="en-US" b="0" dirty="0">
                <a:effectLst/>
              </a:rPr>
              <a:t> and longer than 10 kb and 9 of them are spliced but their first-exon are also longer than 10 kb. And we then call these genes as long first exon genes.</a:t>
            </a:r>
          </a:p>
        </p:txBody>
      </p:sp>
      <p:sp>
        <p:nvSpPr>
          <p:cNvPr id="4" name="Slide Number Placeholder 3"/>
          <p:cNvSpPr>
            <a:spLocks noGrp="1"/>
          </p:cNvSpPr>
          <p:nvPr>
            <p:ph type="sldNum" sz="quarter" idx="5"/>
          </p:nvPr>
        </p:nvSpPr>
        <p:spPr/>
        <p:txBody>
          <a:bodyPr/>
          <a:lstStyle/>
          <a:p>
            <a:fld id="{0315EA1E-AFDD-9F4E-AF2C-4E7A6BE944E5}" type="slidenum">
              <a:rPr lang="en-US" smtClean="0"/>
              <a:t>4</a:t>
            </a:fld>
            <a:endParaRPr lang="en-US"/>
          </a:p>
        </p:txBody>
      </p:sp>
    </p:spTree>
    <p:extLst>
      <p:ext uri="{BB962C8B-B14F-4D97-AF65-F5344CB8AC3E}">
        <p14:creationId xmlns:p14="http://schemas.microsoft.com/office/powerpoint/2010/main" val="300680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The we asked how about the epigenetic features, and further observed that the long-first-exon pachytene </a:t>
            </a:r>
            <a:r>
              <a:rPr lang="en-US" b="0" dirty="0" err="1">
                <a:effectLst/>
              </a:rPr>
              <a:t>piRNA</a:t>
            </a:r>
            <a:r>
              <a:rPr lang="en-US" b="0" dirty="0">
                <a:effectLst/>
              </a:rPr>
              <a:t> genes show broad histone acylation. On the left panel, the 100 pachytene </a:t>
            </a:r>
            <a:r>
              <a:rPr lang="en-US" b="0" dirty="0" err="1">
                <a:effectLst/>
              </a:rPr>
              <a:t>piRNA</a:t>
            </a:r>
            <a:r>
              <a:rPr lang="en-US" b="0" dirty="0">
                <a:effectLst/>
              </a:rPr>
              <a:t> genes are sorted by the length of their first exons, marked with a black bar. You can see that histone lysine acetylation starts from the TSS of each gene and extends to the end of the first exon. The aggregation plot on the right contrasts long-first-exon pachytene genes, in red, with all other classes of genes for which histone acetylation is focused only at the promoter. </a:t>
            </a:r>
          </a:p>
        </p:txBody>
      </p:sp>
      <p:sp>
        <p:nvSpPr>
          <p:cNvPr id="4" name="Slide Number Placeholder 3"/>
          <p:cNvSpPr>
            <a:spLocks noGrp="1"/>
          </p:cNvSpPr>
          <p:nvPr>
            <p:ph type="sldNum" sz="quarter" idx="5"/>
          </p:nvPr>
        </p:nvSpPr>
        <p:spPr/>
        <p:txBody>
          <a:bodyPr/>
          <a:lstStyle/>
          <a:p>
            <a:fld id="{0315EA1E-AFDD-9F4E-AF2C-4E7A6BE944E5}" type="slidenum">
              <a:rPr lang="en-US" smtClean="0"/>
              <a:t>5</a:t>
            </a:fld>
            <a:endParaRPr lang="en-US"/>
          </a:p>
        </p:txBody>
      </p:sp>
    </p:spTree>
    <p:extLst>
      <p:ext uri="{BB962C8B-B14F-4D97-AF65-F5344CB8AC3E}">
        <p14:creationId xmlns:p14="http://schemas.microsoft.com/office/powerpoint/2010/main" val="3592908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In fact, the level of histone acylation in the first exon of a pachytene </a:t>
            </a:r>
            <a:r>
              <a:rPr lang="en-US" b="0" dirty="0" err="1">
                <a:effectLst/>
              </a:rPr>
              <a:t>piRNA</a:t>
            </a:r>
            <a:r>
              <a:rPr lang="en-US" b="0" dirty="0">
                <a:effectLst/>
              </a:rPr>
              <a:t> gene is highly correlated with the amount of </a:t>
            </a:r>
            <a:r>
              <a:rPr lang="en-US" b="0" dirty="0" err="1">
                <a:effectLst/>
              </a:rPr>
              <a:t>piRNAs</a:t>
            </a:r>
            <a:r>
              <a:rPr lang="en-US" b="0" dirty="0">
                <a:effectLst/>
              </a:rPr>
              <a:t> been produced.</a:t>
            </a:r>
          </a:p>
        </p:txBody>
      </p:sp>
      <p:sp>
        <p:nvSpPr>
          <p:cNvPr id="4" name="Slide Number Placeholder 3"/>
          <p:cNvSpPr>
            <a:spLocks noGrp="1"/>
          </p:cNvSpPr>
          <p:nvPr>
            <p:ph type="sldNum" sz="quarter" idx="5"/>
          </p:nvPr>
        </p:nvSpPr>
        <p:spPr/>
        <p:txBody>
          <a:bodyPr/>
          <a:lstStyle/>
          <a:p>
            <a:fld id="{0315EA1E-AFDD-9F4E-AF2C-4E7A6BE944E5}" type="slidenum">
              <a:rPr lang="en-US" smtClean="0"/>
              <a:t>6</a:t>
            </a:fld>
            <a:endParaRPr lang="en-US"/>
          </a:p>
        </p:txBody>
      </p:sp>
    </p:spTree>
    <p:extLst>
      <p:ext uri="{BB962C8B-B14F-4D97-AF65-F5344CB8AC3E}">
        <p14:creationId xmlns:p14="http://schemas.microsoft.com/office/powerpoint/2010/main" val="3509985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Beside histone acylation, there are some other factors interact with the long first exon. Zhou et al. reported previously that BTBD18 is required for the transcription at roughly half of pachytene </a:t>
            </a:r>
            <a:r>
              <a:rPr lang="en-US" b="0" dirty="0" err="1">
                <a:effectLst/>
              </a:rPr>
              <a:t>piRNA</a:t>
            </a:r>
            <a:r>
              <a:rPr lang="en-US" b="0" dirty="0">
                <a:effectLst/>
              </a:rPr>
              <a:t> genes. </a:t>
            </a:r>
          </a:p>
        </p:txBody>
      </p:sp>
      <p:sp>
        <p:nvSpPr>
          <p:cNvPr id="4" name="Slide Number Placeholder 3"/>
          <p:cNvSpPr>
            <a:spLocks noGrp="1"/>
          </p:cNvSpPr>
          <p:nvPr>
            <p:ph type="sldNum" sz="quarter" idx="5"/>
          </p:nvPr>
        </p:nvSpPr>
        <p:spPr/>
        <p:txBody>
          <a:bodyPr/>
          <a:lstStyle/>
          <a:p>
            <a:fld id="{0315EA1E-AFDD-9F4E-AF2C-4E7A6BE944E5}" type="slidenum">
              <a:rPr lang="en-US" smtClean="0"/>
              <a:t>7</a:t>
            </a:fld>
            <a:endParaRPr lang="en-US"/>
          </a:p>
        </p:txBody>
      </p:sp>
    </p:spTree>
    <p:extLst>
      <p:ext uri="{BB962C8B-B14F-4D97-AF65-F5344CB8AC3E}">
        <p14:creationId xmlns:p14="http://schemas.microsoft.com/office/powerpoint/2010/main" val="2300385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And we found the pachytene </a:t>
            </a:r>
            <a:r>
              <a:rPr lang="en-US" b="0" dirty="0" err="1">
                <a:effectLst/>
              </a:rPr>
              <a:t>piRNA</a:t>
            </a:r>
            <a:r>
              <a:rPr lang="en-US" b="0" dirty="0">
                <a:effectLst/>
              </a:rPr>
              <a:t> genes dependent on BTBD18 coincide almost precisely with our set of long-first-exon genes.</a:t>
            </a:r>
          </a:p>
        </p:txBody>
      </p:sp>
      <p:sp>
        <p:nvSpPr>
          <p:cNvPr id="4" name="Slide Number Placeholder 3"/>
          <p:cNvSpPr>
            <a:spLocks noGrp="1"/>
          </p:cNvSpPr>
          <p:nvPr>
            <p:ph type="sldNum" sz="quarter" idx="5"/>
          </p:nvPr>
        </p:nvSpPr>
        <p:spPr/>
        <p:txBody>
          <a:bodyPr/>
          <a:lstStyle/>
          <a:p>
            <a:fld id="{0315EA1E-AFDD-9F4E-AF2C-4E7A6BE944E5}" type="slidenum">
              <a:rPr lang="en-US" smtClean="0"/>
              <a:t>8</a:t>
            </a:fld>
            <a:endParaRPr lang="en-US"/>
          </a:p>
        </p:txBody>
      </p:sp>
    </p:spTree>
    <p:extLst>
      <p:ext uri="{BB962C8B-B14F-4D97-AF65-F5344CB8AC3E}">
        <p14:creationId xmlns:p14="http://schemas.microsoft.com/office/powerpoint/2010/main" val="4118667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Several labs have shown that the THO complex is required in fly ovaries for shuttling </a:t>
            </a:r>
            <a:r>
              <a:rPr lang="en-US" b="0" dirty="0" err="1">
                <a:effectLst/>
              </a:rPr>
              <a:t>piRNA</a:t>
            </a:r>
            <a:r>
              <a:rPr lang="en-US" b="0" dirty="0">
                <a:effectLst/>
              </a:rPr>
              <a:t> precursor transcripts out of the nucleus for processing into mature </a:t>
            </a:r>
            <a:r>
              <a:rPr lang="en-US" b="0" dirty="0" err="1">
                <a:effectLst/>
              </a:rPr>
              <a:t>piRNAs</a:t>
            </a:r>
            <a:r>
              <a:rPr lang="en-US" b="0" dirty="0">
                <a:effectLst/>
              </a:rPr>
              <a:t>.</a:t>
            </a:r>
          </a:p>
        </p:txBody>
      </p:sp>
      <p:sp>
        <p:nvSpPr>
          <p:cNvPr id="4" name="Slide Number Placeholder 3"/>
          <p:cNvSpPr>
            <a:spLocks noGrp="1"/>
          </p:cNvSpPr>
          <p:nvPr>
            <p:ph type="sldNum" sz="quarter" idx="5"/>
          </p:nvPr>
        </p:nvSpPr>
        <p:spPr/>
        <p:txBody>
          <a:bodyPr/>
          <a:lstStyle/>
          <a:p>
            <a:fld id="{0315EA1E-AFDD-9F4E-AF2C-4E7A6BE944E5}" type="slidenum">
              <a:rPr lang="en-US" smtClean="0"/>
              <a:t>9</a:t>
            </a:fld>
            <a:endParaRPr lang="en-US"/>
          </a:p>
        </p:txBody>
      </p:sp>
    </p:spTree>
    <p:extLst>
      <p:ext uri="{BB962C8B-B14F-4D97-AF65-F5344CB8AC3E}">
        <p14:creationId xmlns:p14="http://schemas.microsoft.com/office/powerpoint/2010/main" val="270626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27EF-EF89-8D4C-AD9C-770409F38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FCFAF6-4643-7844-9E5B-B12D49A9E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42A263-21DF-1C44-AA45-C9C1CCF6702A}"/>
              </a:ext>
            </a:extLst>
          </p:cNvPr>
          <p:cNvSpPr>
            <a:spLocks noGrp="1"/>
          </p:cNvSpPr>
          <p:nvPr>
            <p:ph type="dt" sz="half" idx="10"/>
          </p:nvPr>
        </p:nvSpPr>
        <p:spPr/>
        <p:txBody>
          <a:bodyPr/>
          <a:lstStyle/>
          <a:p>
            <a:fld id="{05401A67-8713-2144-B6B1-C5AC141738F4}" type="datetimeFigureOut">
              <a:rPr lang="en-US" smtClean="0"/>
              <a:t>4/9/22</a:t>
            </a:fld>
            <a:endParaRPr lang="en-US"/>
          </a:p>
        </p:txBody>
      </p:sp>
      <p:sp>
        <p:nvSpPr>
          <p:cNvPr id="5" name="Footer Placeholder 4">
            <a:extLst>
              <a:ext uri="{FF2B5EF4-FFF2-40B4-BE49-F238E27FC236}">
                <a16:creationId xmlns:a16="http://schemas.microsoft.com/office/drawing/2014/main" id="{391CA9C1-ACEB-2446-AD4B-547D6C1CF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ABB09-AA80-604A-B7D5-B0AB694962A3}"/>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283092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905D-936A-684F-8B8A-68EF941D7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A00D6-121F-E545-9AD5-A4858C6B9E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412B9-7163-BE4A-968E-4FCC5BDD2295}"/>
              </a:ext>
            </a:extLst>
          </p:cNvPr>
          <p:cNvSpPr>
            <a:spLocks noGrp="1"/>
          </p:cNvSpPr>
          <p:nvPr>
            <p:ph type="dt" sz="half" idx="10"/>
          </p:nvPr>
        </p:nvSpPr>
        <p:spPr/>
        <p:txBody>
          <a:bodyPr/>
          <a:lstStyle/>
          <a:p>
            <a:fld id="{05401A67-8713-2144-B6B1-C5AC141738F4}" type="datetimeFigureOut">
              <a:rPr lang="en-US" smtClean="0"/>
              <a:t>4/9/22</a:t>
            </a:fld>
            <a:endParaRPr lang="en-US"/>
          </a:p>
        </p:txBody>
      </p:sp>
      <p:sp>
        <p:nvSpPr>
          <p:cNvPr id="5" name="Footer Placeholder 4">
            <a:extLst>
              <a:ext uri="{FF2B5EF4-FFF2-40B4-BE49-F238E27FC236}">
                <a16:creationId xmlns:a16="http://schemas.microsoft.com/office/drawing/2014/main" id="{E0CEC3EE-5E76-2B45-AE47-E68403F55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DAA-7C6F-2542-ADC1-9C44B8FC6D21}"/>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2163385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EAE693-22E2-6F4D-B098-57C23717AF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27B05C-6499-0740-AB7D-8C85B39EE1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710DB-FAC5-DC47-8137-14719E94EBCA}"/>
              </a:ext>
            </a:extLst>
          </p:cNvPr>
          <p:cNvSpPr>
            <a:spLocks noGrp="1"/>
          </p:cNvSpPr>
          <p:nvPr>
            <p:ph type="dt" sz="half" idx="10"/>
          </p:nvPr>
        </p:nvSpPr>
        <p:spPr/>
        <p:txBody>
          <a:bodyPr/>
          <a:lstStyle/>
          <a:p>
            <a:fld id="{05401A67-8713-2144-B6B1-C5AC141738F4}" type="datetimeFigureOut">
              <a:rPr lang="en-US" smtClean="0"/>
              <a:t>4/9/22</a:t>
            </a:fld>
            <a:endParaRPr lang="en-US"/>
          </a:p>
        </p:txBody>
      </p:sp>
      <p:sp>
        <p:nvSpPr>
          <p:cNvPr id="5" name="Footer Placeholder 4">
            <a:extLst>
              <a:ext uri="{FF2B5EF4-FFF2-40B4-BE49-F238E27FC236}">
                <a16:creationId xmlns:a16="http://schemas.microsoft.com/office/drawing/2014/main" id="{1FF8FD56-1A90-CD40-A248-FA28FC820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F72F7-90B7-144A-AB87-CE8A64A62090}"/>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2091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6CDC-53CA-724F-B772-CC01806CC9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3ACDE-77D2-FF47-AD1A-5638C4E56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8F6A9-D095-6B44-9211-BA0D615DE1AF}"/>
              </a:ext>
            </a:extLst>
          </p:cNvPr>
          <p:cNvSpPr>
            <a:spLocks noGrp="1"/>
          </p:cNvSpPr>
          <p:nvPr>
            <p:ph type="dt" sz="half" idx="10"/>
          </p:nvPr>
        </p:nvSpPr>
        <p:spPr/>
        <p:txBody>
          <a:bodyPr/>
          <a:lstStyle/>
          <a:p>
            <a:fld id="{05401A67-8713-2144-B6B1-C5AC141738F4}" type="datetimeFigureOut">
              <a:rPr lang="en-US" smtClean="0"/>
              <a:t>4/9/22</a:t>
            </a:fld>
            <a:endParaRPr lang="en-US"/>
          </a:p>
        </p:txBody>
      </p:sp>
      <p:sp>
        <p:nvSpPr>
          <p:cNvPr id="5" name="Footer Placeholder 4">
            <a:extLst>
              <a:ext uri="{FF2B5EF4-FFF2-40B4-BE49-F238E27FC236}">
                <a16:creationId xmlns:a16="http://schemas.microsoft.com/office/drawing/2014/main" id="{1929B095-C4B3-0844-939F-A1391E546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0366B-4060-184F-AB53-7AC51733081B}"/>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76330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EC26-D931-7D4C-9E6A-93B59738D0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8DAE3B-6A14-554A-96CA-671D742E7B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1ECDF7-F0BE-484A-804E-A93C14EBA2D1}"/>
              </a:ext>
            </a:extLst>
          </p:cNvPr>
          <p:cNvSpPr>
            <a:spLocks noGrp="1"/>
          </p:cNvSpPr>
          <p:nvPr>
            <p:ph type="dt" sz="half" idx="10"/>
          </p:nvPr>
        </p:nvSpPr>
        <p:spPr/>
        <p:txBody>
          <a:bodyPr/>
          <a:lstStyle/>
          <a:p>
            <a:fld id="{05401A67-8713-2144-B6B1-C5AC141738F4}" type="datetimeFigureOut">
              <a:rPr lang="en-US" smtClean="0"/>
              <a:t>4/9/22</a:t>
            </a:fld>
            <a:endParaRPr lang="en-US"/>
          </a:p>
        </p:txBody>
      </p:sp>
      <p:sp>
        <p:nvSpPr>
          <p:cNvPr id="5" name="Footer Placeholder 4">
            <a:extLst>
              <a:ext uri="{FF2B5EF4-FFF2-40B4-BE49-F238E27FC236}">
                <a16:creationId xmlns:a16="http://schemas.microsoft.com/office/drawing/2014/main" id="{FEAB6B6B-5248-EB48-862C-D92BABBCA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18BB9-BF9C-EA48-A831-594D4102C138}"/>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04567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3572-E140-544C-9354-4C0E98892D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5D37E3-58E1-4743-921B-8D1176CDB4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45E4A3-50B7-B541-ADCF-90F41BEC49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E43B16-FEBE-464C-B6A0-EDC8F6D41005}"/>
              </a:ext>
            </a:extLst>
          </p:cNvPr>
          <p:cNvSpPr>
            <a:spLocks noGrp="1"/>
          </p:cNvSpPr>
          <p:nvPr>
            <p:ph type="dt" sz="half" idx="10"/>
          </p:nvPr>
        </p:nvSpPr>
        <p:spPr/>
        <p:txBody>
          <a:bodyPr/>
          <a:lstStyle/>
          <a:p>
            <a:fld id="{05401A67-8713-2144-B6B1-C5AC141738F4}" type="datetimeFigureOut">
              <a:rPr lang="en-US" smtClean="0"/>
              <a:t>4/9/22</a:t>
            </a:fld>
            <a:endParaRPr lang="en-US"/>
          </a:p>
        </p:txBody>
      </p:sp>
      <p:sp>
        <p:nvSpPr>
          <p:cNvPr id="6" name="Footer Placeholder 5">
            <a:extLst>
              <a:ext uri="{FF2B5EF4-FFF2-40B4-BE49-F238E27FC236}">
                <a16:creationId xmlns:a16="http://schemas.microsoft.com/office/drawing/2014/main" id="{50654AFE-F1DE-6E49-8E66-4F44CB5835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5F6CF-034A-8E48-9911-240BD9F12B90}"/>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69542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3471-94AC-5143-AF6C-A4C469F719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47E45-76E6-E346-9844-547F8E53A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2CC4A7-D4FE-F04F-9817-5B682325E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3FED09-70DA-9644-82BE-4D4192345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CCE349-B3DD-5B46-B0B3-DFE471BB21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A9388B-8D6C-0E4A-8EC3-AA5ECCC7B607}"/>
              </a:ext>
            </a:extLst>
          </p:cNvPr>
          <p:cNvSpPr>
            <a:spLocks noGrp="1"/>
          </p:cNvSpPr>
          <p:nvPr>
            <p:ph type="dt" sz="half" idx="10"/>
          </p:nvPr>
        </p:nvSpPr>
        <p:spPr/>
        <p:txBody>
          <a:bodyPr/>
          <a:lstStyle/>
          <a:p>
            <a:fld id="{05401A67-8713-2144-B6B1-C5AC141738F4}" type="datetimeFigureOut">
              <a:rPr lang="en-US" smtClean="0"/>
              <a:t>4/9/22</a:t>
            </a:fld>
            <a:endParaRPr lang="en-US"/>
          </a:p>
        </p:txBody>
      </p:sp>
      <p:sp>
        <p:nvSpPr>
          <p:cNvPr id="8" name="Footer Placeholder 7">
            <a:extLst>
              <a:ext uri="{FF2B5EF4-FFF2-40B4-BE49-F238E27FC236}">
                <a16:creationId xmlns:a16="http://schemas.microsoft.com/office/drawing/2014/main" id="{1CC171FF-A932-404B-AF26-3E8B0522D2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62FC44-5D58-B545-A1D0-38F5581BA2E6}"/>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102076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86DF-FAF9-E44D-9444-3B98F71923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2613E6-9882-454F-9644-9A658A5BEA4C}"/>
              </a:ext>
            </a:extLst>
          </p:cNvPr>
          <p:cNvSpPr>
            <a:spLocks noGrp="1"/>
          </p:cNvSpPr>
          <p:nvPr>
            <p:ph type="dt" sz="half" idx="10"/>
          </p:nvPr>
        </p:nvSpPr>
        <p:spPr/>
        <p:txBody>
          <a:bodyPr/>
          <a:lstStyle/>
          <a:p>
            <a:fld id="{05401A67-8713-2144-B6B1-C5AC141738F4}" type="datetimeFigureOut">
              <a:rPr lang="en-US" smtClean="0"/>
              <a:t>4/9/22</a:t>
            </a:fld>
            <a:endParaRPr lang="en-US"/>
          </a:p>
        </p:txBody>
      </p:sp>
      <p:sp>
        <p:nvSpPr>
          <p:cNvPr id="4" name="Footer Placeholder 3">
            <a:extLst>
              <a:ext uri="{FF2B5EF4-FFF2-40B4-BE49-F238E27FC236}">
                <a16:creationId xmlns:a16="http://schemas.microsoft.com/office/drawing/2014/main" id="{542DEA91-3BDC-4B4A-AFC3-63E2C2596C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4DA234-5800-1746-B09C-78F28BC92C7A}"/>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218037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4818B-57D6-2F41-A93D-994BD2D9781B}"/>
              </a:ext>
            </a:extLst>
          </p:cNvPr>
          <p:cNvSpPr>
            <a:spLocks noGrp="1"/>
          </p:cNvSpPr>
          <p:nvPr>
            <p:ph type="dt" sz="half" idx="10"/>
          </p:nvPr>
        </p:nvSpPr>
        <p:spPr/>
        <p:txBody>
          <a:bodyPr/>
          <a:lstStyle/>
          <a:p>
            <a:fld id="{05401A67-8713-2144-B6B1-C5AC141738F4}" type="datetimeFigureOut">
              <a:rPr lang="en-US" smtClean="0"/>
              <a:t>4/9/22</a:t>
            </a:fld>
            <a:endParaRPr lang="en-US"/>
          </a:p>
        </p:txBody>
      </p:sp>
      <p:sp>
        <p:nvSpPr>
          <p:cNvPr id="3" name="Footer Placeholder 2">
            <a:extLst>
              <a:ext uri="{FF2B5EF4-FFF2-40B4-BE49-F238E27FC236}">
                <a16:creationId xmlns:a16="http://schemas.microsoft.com/office/drawing/2014/main" id="{F89972F7-A22F-6B4C-93CF-2C3D5E1001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808465-FEF7-424F-B538-711FDEF592FC}"/>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268797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C551-FF0B-3A4C-A6A9-12F5C2726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1C21BF-D2C1-B540-92BC-432C5836A2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FDFFF-6520-A84E-974E-F6B8A854B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F1C1DE-6530-3347-B70C-296E7B9D7569}"/>
              </a:ext>
            </a:extLst>
          </p:cNvPr>
          <p:cNvSpPr>
            <a:spLocks noGrp="1"/>
          </p:cNvSpPr>
          <p:nvPr>
            <p:ph type="dt" sz="half" idx="10"/>
          </p:nvPr>
        </p:nvSpPr>
        <p:spPr/>
        <p:txBody>
          <a:bodyPr/>
          <a:lstStyle/>
          <a:p>
            <a:fld id="{05401A67-8713-2144-B6B1-C5AC141738F4}" type="datetimeFigureOut">
              <a:rPr lang="en-US" smtClean="0"/>
              <a:t>4/9/22</a:t>
            </a:fld>
            <a:endParaRPr lang="en-US"/>
          </a:p>
        </p:txBody>
      </p:sp>
      <p:sp>
        <p:nvSpPr>
          <p:cNvPr id="6" name="Footer Placeholder 5">
            <a:extLst>
              <a:ext uri="{FF2B5EF4-FFF2-40B4-BE49-F238E27FC236}">
                <a16:creationId xmlns:a16="http://schemas.microsoft.com/office/drawing/2014/main" id="{00D3CB4B-418D-504D-A794-A72CF7BA1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C9244-2EF7-A444-9D38-39A613718496}"/>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401778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B264B-DF01-AE45-8ADD-39A827FF8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17CD28-F6CC-F44D-8DF0-716185D421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F4FEB7-E77E-5C41-974F-60B51CD42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51B6F-4109-BA4C-9E49-60AB65D170AA}"/>
              </a:ext>
            </a:extLst>
          </p:cNvPr>
          <p:cNvSpPr>
            <a:spLocks noGrp="1"/>
          </p:cNvSpPr>
          <p:nvPr>
            <p:ph type="dt" sz="half" idx="10"/>
          </p:nvPr>
        </p:nvSpPr>
        <p:spPr/>
        <p:txBody>
          <a:bodyPr/>
          <a:lstStyle/>
          <a:p>
            <a:fld id="{05401A67-8713-2144-B6B1-C5AC141738F4}" type="datetimeFigureOut">
              <a:rPr lang="en-US" smtClean="0"/>
              <a:t>4/9/22</a:t>
            </a:fld>
            <a:endParaRPr lang="en-US"/>
          </a:p>
        </p:txBody>
      </p:sp>
      <p:sp>
        <p:nvSpPr>
          <p:cNvPr id="6" name="Footer Placeholder 5">
            <a:extLst>
              <a:ext uri="{FF2B5EF4-FFF2-40B4-BE49-F238E27FC236}">
                <a16:creationId xmlns:a16="http://schemas.microsoft.com/office/drawing/2014/main" id="{0274534D-3E26-E545-ADA3-93AB0ADCC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30FDB-3A77-B949-8F4C-B32FB7FD898A}"/>
              </a:ext>
            </a:extLst>
          </p:cNvPr>
          <p:cNvSpPr>
            <a:spLocks noGrp="1"/>
          </p:cNvSpPr>
          <p:nvPr>
            <p:ph type="sldNum" sz="quarter" idx="12"/>
          </p:nvPr>
        </p:nvSpPr>
        <p:spPr/>
        <p:txBody>
          <a:bodyPr/>
          <a:lstStyle/>
          <a:p>
            <a:fld id="{508D5118-0AF5-3348-A154-14BB7F66C979}" type="slidenum">
              <a:rPr lang="en-US" smtClean="0"/>
              <a:t>‹#›</a:t>
            </a:fld>
            <a:endParaRPr lang="en-US"/>
          </a:p>
        </p:txBody>
      </p:sp>
    </p:spTree>
    <p:extLst>
      <p:ext uri="{BB962C8B-B14F-4D97-AF65-F5344CB8AC3E}">
        <p14:creationId xmlns:p14="http://schemas.microsoft.com/office/powerpoint/2010/main" val="3888701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691BFA-FD54-E546-BC34-DBC91F723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00A69-6C19-C44D-84D3-5FCD5B50CB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07D3C-7D53-274C-8E9E-15F118273F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01A67-8713-2144-B6B1-C5AC141738F4}" type="datetimeFigureOut">
              <a:rPr lang="en-US" smtClean="0"/>
              <a:t>4/9/22</a:t>
            </a:fld>
            <a:endParaRPr lang="en-US"/>
          </a:p>
        </p:txBody>
      </p:sp>
      <p:sp>
        <p:nvSpPr>
          <p:cNvPr id="5" name="Footer Placeholder 4">
            <a:extLst>
              <a:ext uri="{FF2B5EF4-FFF2-40B4-BE49-F238E27FC236}">
                <a16:creationId xmlns:a16="http://schemas.microsoft.com/office/drawing/2014/main" id="{3A0D0980-7AC3-0947-A2BC-C58473B56D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236875-83CA-C943-A32E-75A83AE108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D5118-0AF5-3348-A154-14BB7F66C979}" type="slidenum">
              <a:rPr lang="en-US" smtClean="0"/>
              <a:t>‹#›</a:t>
            </a:fld>
            <a:endParaRPr lang="en-US"/>
          </a:p>
        </p:txBody>
      </p:sp>
    </p:spTree>
    <p:extLst>
      <p:ext uri="{BB962C8B-B14F-4D97-AF65-F5344CB8AC3E}">
        <p14:creationId xmlns:p14="http://schemas.microsoft.com/office/powerpoint/2010/main" val="1969811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6AA4-D987-FA45-9D65-0A91F9261BF3}"/>
              </a:ext>
            </a:extLst>
          </p:cNvPr>
          <p:cNvSpPr>
            <a:spLocks noGrp="1"/>
          </p:cNvSpPr>
          <p:nvPr>
            <p:ph type="ctrTitle"/>
          </p:nvPr>
        </p:nvSpPr>
        <p:spPr>
          <a:xfrm>
            <a:off x="940675" y="2582041"/>
            <a:ext cx="10310649" cy="1281770"/>
          </a:xfrm>
        </p:spPr>
        <p:txBody>
          <a:bodyPr>
            <a:normAutofit fontScale="90000"/>
          </a:bodyPr>
          <a:lstStyle/>
          <a:p>
            <a:r>
              <a:rPr lang="en-US" sz="4000" dirty="0"/>
              <a:t>Long First Exon and Broad H3K27ac Are Two Defining Features of Eutherian Conserved Pachytene </a:t>
            </a:r>
            <a:r>
              <a:rPr lang="en-US" sz="4000" dirty="0" err="1"/>
              <a:t>piRNA</a:t>
            </a:r>
            <a:r>
              <a:rPr lang="en-US" sz="4000" dirty="0"/>
              <a:t> Loci</a:t>
            </a:r>
          </a:p>
        </p:txBody>
      </p:sp>
      <p:sp>
        <p:nvSpPr>
          <p:cNvPr id="3" name="Subtitle 2">
            <a:extLst>
              <a:ext uri="{FF2B5EF4-FFF2-40B4-BE49-F238E27FC236}">
                <a16:creationId xmlns:a16="http://schemas.microsoft.com/office/drawing/2014/main" id="{46D36B02-F7B9-6F41-A11D-1CDE32E8B531}"/>
              </a:ext>
            </a:extLst>
          </p:cNvPr>
          <p:cNvSpPr>
            <a:spLocks noGrp="1"/>
          </p:cNvSpPr>
          <p:nvPr>
            <p:ph type="subTitle" idx="1"/>
          </p:nvPr>
        </p:nvSpPr>
        <p:spPr>
          <a:xfrm>
            <a:off x="1524000" y="4389054"/>
            <a:ext cx="9144000" cy="1600584"/>
          </a:xfrm>
        </p:spPr>
        <p:txBody>
          <a:bodyPr>
            <a:normAutofit fontScale="77500" lnSpcReduction="20000"/>
          </a:bodyPr>
          <a:lstStyle/>
          <a:p>
            <a:r>
              <a:rPr lang="en-US" sz="2800" u="sng" dirty="0" err="1"/>
              <a:t>Tianxiong</a:t>
            </a:r>
            <a:r>
              <a:rPr lang="en-US" sz="2800" u="sng" dirty="0"/>
              <a:t> Yu</a:t>
            </a:r>
            <a:r>
              <a:rPr lang="en-US" sz="2800" dirty="0"/>
              <a:t>, Bo Xu, </a:t>
            </a:r>
            <a:r>
              <a:rPr lang="en-US" sz="2800" dirty="0" err="1"/>
              <a:t>Zhongren</a:t>
            </a:r>
            <a:r>
              <a:rPr lang="en-US" sz="2800" dirty="0"/>
              <a:t> Hu, </a:t>
            </a:r>
            <a:r>
              <a:rPr lang="en-US" sz="2800" dirty="0" err="1"/>
              <a:t>Kaili</a:t>
            </a:r>
            <a:r>
              <a:rPr lang="en-US" sz="2800" dirty="0"/>
              <a:t> Fan, Deniz </a:t>
            </a:r>
            <a:r>
              <a:rPr lang="en-US" sz="2800" dirty="0" err="1"/>
              <a:t>Ozata</a:t>
            </a:r>
            <a:r>
              <a:rPr lang="en-US" sz="2800" dirty="0"/>
              <a:t>, Gen Zhang</a:t>
            </a:r>
          </a:p>
          <a:p>
            <a:r>
              <a:rPr lang="en-US" sz="2800" dirty="0"/>
              <a:t>William E. </a:t>
            </a:r>
            <a:r>
              <a:rPr lang="en-US" sz="2800" dirty="0" err="1"/>
              <a:t>Theurkauf</a:t>
            </a:r>
            <a:r>
              <a:rPr lang="en-US" sz="2800" dirty="0"/>
              <a:t>*, Philip D. </a:t>
            </a:r>
            <a:r>
              <a:rPr lang="en-US" sz="2800" dirty="0" err="1"/>
              <a:t>Zamore</a:t>
            </a:r>
            <a:r>
              <a:rPr lang="en-US" sz="2800" dirty="0"/>
              <a:t>* and </a:t>
            </a:r>
            <a:r>
              <a:rPr lang="en-US" sz="2800" dirty="0" err="1"/>
              <a:t>Zhiping</a:t>
            </a:r>
            <a:r>
              <a:rPr lang="en-US" sz="2800" dirty="0"/>
              <a:t> Weng*</a:t>
            </a:r>
            <a:endParaRPr lang="en-US" sz="1600" dirty="0"/>
          </a:p>
          <a:p>
            <a:r>
              <a:rPr lang="en-US" sz="1800" dirty="0"/>
              <a:t>University of Massachusetts Chan Medical School</a:t>
            </a:r>
          </a:p>
          <a:p>
            <a:endParaRPr lang="en-US" sz="1800" dirty="0"/>
          </a:p>
          <a:p>
            <a:r>
              <a:rPr lang="en-US" sz="1800" dirty="0"/>
              <a:t>Apr 2022, the EMBO </a:t>
            </a:r>
            <a:r>
              <a:rPr lang="en-US" sz="1800" dirty="0" err="1"/>
              <a:t>piRNA</a:t>
            </a:r>
            <a:r>
              <a:rPr lang="en-US" sz="1800" dirty="0"/>
              <a:t> workshop</a:t>
            </a:r>
          </a:p>
        </p:txBody>
      </p:sp>
      <p:pic>
        <p:nvPicPr>
          <p:cNvPr id="9" name="Picture 8" descr="Text&#10;&#10;Description automatically generated with medium confidence">
            <a:extLst>
              <a:ext uri="{FF2B5EF4-FFF2-40B4-BE49-F238E27FC236}">
                <a16:creationId xmlns:a16="http://schemas.microsoft.com/office/drawing/2014/main" id="{BBB2B9D0-F059-4C46-87A3-EB98D1346285}"/>
              </a:ext>
            </a:extLst>
          </p:cNvPr>
          <p:cNvPicPr>
            <a:picLocks noChangeAspect="1"/>
          </p:cNvPicPr>
          <p:nvPr/>
        </p:nvPicPr>
        <p:blipFill>
          <a:blip r:embed="rId3"/>
          <a:stretch>
            <a:fillRect/>
          </a:stretch>
        </p:blipFill>
        <p:spPr>
          <a:xfrm>
            <a:off x="8954978" y="268613"/>
            <a:ext cx="2976968" cy="635003"/>
          </a:xfrm>
          <a:prstGeom prst="rect">
            <a:avLst/>
          </a:prstGeom>
        </p:spPr>
      </p:pic>
      <p:pic>
        <p:nvPicPr>
          <p:cNvPr id="6" name="Picture 5" descr="Logo&#10;&#10;Description automatically generated">
            <a:extLst>
              <a:ext uri="{FF2B5EF4-FFF2-40B4-BE49-F238E27FC236}">
                <a16:creationId xmlns:a16="http://schemas.microsoft.com/office/drawing/2014/main" id="{9FD81F17-F9DB-924F-B475-6E7C4333B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54" y="193350"/>
            <a:ext cx="1423988" cy="785531"/>
          </a:xfrm>
          <a:prstGeom prst="rect">
            <a:avLst/>
          </a:prstGeom>
        </p:spPr>
      </p:pic>
      <p:pic>
        <p:nvPicPr>
          <p:cNvPr id="7" name="Picture 6" descr="Logo, company name&#10;&#10;Description automatically generated">
            <a:extLst>
              <a:ext uri="{FF2B5EF4-FFF2-40B4-BE49-F238E27FC236}">
                <a16:creationId xmlns:a16="http://schemas.microsoft.com/office/drawing/2014/main" id="{E6295DC0-A8F1-6648-95B9-7F85F82FB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054" y="791557"/>
            <a:ext cx="1423988" cy="800100"/>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CF3FBE85-F91F-B344-AB50-D5F203A6B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055" y="1591658"/>
            <a:ext cx="1423988" cy="382014"/>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447E8712-E31B-434F-BE65-C8D1C38CE8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6997" y="945592"/>
            <a:ext cx="1873750" cy="965265"/>
          </a:xfrm>
          <a:prstGeom prst="rect">
            <a:avLst/>
          </a:prstGeom>
        </p:spPr>
      </p:pic>
    </p:spTree>
    <p:extLst>
      <p:ext uri="{BB962C8B-B14F-4D97-AF65-F5344CB8AC3E}">
        <p14:creationId xmlns:p14="http://schemas.microsoft.com/office/powerpoint/2010/main" val="4161710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462452"/>
            <a:ext cx="10515600" cy="851702"/>
          </a:xfrm>
        </p:spPr>
        <p:txBody>
          <a:bodyPr>
            <a:normAutofit/>
          </a:bodyPr>
          <a:lstStyle/>
          <a:p>
            <a:pPr algn="ctr"/>
            <a:r>
              <a:rPr lang="en-US" sz="2800" b="1" dirty="0"/>
              <a:t>THO complex specifically binds long-first-exon </a:t>
            </a:r>
            <a:r>
              <a:rPr lang="en-US" sz="2800" b="1" dirty="0" err="1"/>
              <a:t>piRNA</a:t>
            </a:r>
            <a:r>
              <a:rPr lang="en-US" sz="2800" b="1" dirty="0"/>
              <a:t> transcripts</a:t>
            </a:r>
            <a:endParaRPr lang="en-US" sz="3600" b="1" dirty="0"/>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14" name="TextBox 13">
            <a:extLst>
              <a:ext uri="{FF2B5EF4-FFF2-40B4-BE49-F238E27FC236}">
                <a16:creationId xmlns:a16="http://schemas.microsoft.com/office/drawing/2014/main" id="{F88B8725-4873-CF46-9E68-404E5E139EA2}"/>
              </a:ext>
            </a:extLst>
          </p:cNvPr>
          <p:cNvSpPr txBox="1"/>
          <p:nvPr/>
        </p:nvSpPr>
        <p:spPr>
          <a:xfrm>
            <a:off x="8548760" y="6027145"/>
            <a:ext cx="3457159" cy="276999"/>
          </a:xfrm>
          <a:prstGeom prst="rect">
            <a:avLst/>
          </a:prstGeom>
          <a:noFill/>
        </p:spPr>
        <p:txBody>
          <a:bodyPr wrap="square">
            <a:spAutoFit/>
          </a:bodyPr>
          <a:lstStyle/>
          <a:p>
            <a:pPr algn="r"/>
            <a:r>
              <a:rPr lang="en-US" sz="1200" dirty="0"/>
              <a:t>Yu and Fan et al., </a:t>
            </a:r>
            <a:r>
              <a:rPr lang="en-US" sz="1200" i="1" dirty="0"/>
              <a:t>Nature Communications</a:t>
            </a:r>
            <a:r>
              <a:rPr lang="en-US" sz="1200" dirty="0"/>
              <a:t>, 2021</a:t>
            </a:r>
          </a:p>
        </p:txBody>
      </p:sp>
      <p:sp>
        <p:nvSpPr>
          <p:cNvPr id="12" name="TextBox 11">
            <a:extLst>
              <a:ext uri="{FF2B5EF4-FFF2-40B4-BE49-F238E27FC236}">
                <a16:creationId xmlns:a16="http://schemas.microsoft.com/office/drawing/2014/main" id="{A5EA4DBB-0799-9049-8FEB-D5A0B3E48CD5}"/>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13" name="TextBox 12">
            <a:extLst>
              <a:ext uri="{FF2B5EF4-FFF2-40B4-BE49-F238E27FC236}">
                <a16:creationId xmlns:a16="http://schemas.microsoft.com/office/drawing/2014/main" id="{6A5A1BD6-02F1-FC47-8136-F271EB8753FB}"/>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3" name="Picture 2">
            <a:extLst>
              <a:ext uri="{FF2B5EF4-FFF2-40B4-BE49-F238E27FC236}">
                <a16:creationId xmlns:a16="http://schemas.microsoft.com/office/drawing/2014/main" id="{0E71936A-4CC1-5F49-98B0-F69EEF05B580}"/>
              </a:ext>
            </a:extLst>
          </p:cNvPr>
          <p:cNvPicPr>
            <a:picLocks noChangeAspect="1"/>
          </p:cNvPicPr>
          <p:nvPr/>
        </p:nvPicPr>
        <p:blipFill>
          <a:blip r:embed="rId3"/>
          <a:stretch>
            <a:fillRect/>
          </a:stretch>
        </p:blipFill>
        <p:spPr>
          <a:xfrm>
            <a:off x="5472946" y="1703352"/>
            <a:ext cx="4215246" cy="4338095"/>
          </a:xfrm>
          <a:prstGeom prst="rect">
            <a:avLst/>
          </a:prstGeom>
        </p:spPr>
      </p:pic>
      <p:pic>
        <p:nvPicPr>
          <p:cNvPr id="5" name="Picture 4">
            <a:extLst>
              <a:ext uri="{FF2B5EF4-FFF2-40B4-BE49-F238E27FC236}">
                <a16:creationId xmlns:a16="http://schemas.microsoft.com/office/drawing/2014/main" id="{FF4D7734-0C25-6B43-BDD0-9FD1F2D3B548}"/>
              </a:ext>
            </a:extLst>
          </p:cNvPr>
          <p:cNvPicPr>
            <a:picLocks noChangeAspect="1"/>
          </p:cNvPicPr>
          <p:nvPr/>
        </p:nvPicPr>
        <p:blipFill>
          <a:blip r:embed="rId4"/>
          <a:stretch>
            <a:fillRect/>
          </a:stretch>
        </p:blipFill>
        <p:spPr>
          <a:xfrm>
            <a:off x="1933046" y="1515441"/>
            <a:ext cx="2543576" cy="4703056"/>
          </a:xfrm>
          <a:prstGeom prst="rect">
            <a:avLst/>
          </a:prstGeom>
        </p:spPr>
      </p:pic>
      <p:sp>
        <p:nvSpPr>
          <p:cNvPr id="17" name="Rectangle 16">
            <a:extLst>
              <a:ext uri="{FF2B5EF4-FFF2-40B4-BE49-F238E27FC236}">
                <a16:creationId xmlns:a16="http://schemas.microsoft.com/office/drawing/2014/main" id="{A4598D7B-8FBC-E744-BEE3-CA6558E5327E}"/>
              </a:ext>
            </a:extLst>
          </p:cNvPr>
          <p:cNvSpPr/>
          <p:nvPr/>
        </p:nvSpPr>
        <p:spPr>
          <a:xfrm>
            <a:off x="1827852" y="2226648"/>
            <a:ext cx="366705" cy="311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F8D6567D-A262-9E4C-B094-D19F8892BE94}"/>
              </a:ext>
            </a:extLst>
          </p:cNvPr>
          <p:cNvCxnSpPr>
            <a:cxnSpLocks/>
          </p:cNvCxnSpPr>
          <p:nvPr/>
        </p:nvCxnSpPr>
        <p:spPr>
          <a:xfrm>
            <a:off x="2065020" y="1874520"/>
            <a:ext cx="0" cy="35890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070C4E3-3E65-514E-AA9D-D625E15C4670}"/>
              </a:ext>
            </a:extLst>
          </p:cNvPr>
          <p:cNvSpPr txBox="1"/>
          <p:nvPr/>
        </p:nvSpPr>
        <p:spPr>
          <a:xfrm>
            <a:off x="1584305" y="2371423"/>
            <a:ext cx="461665" cy="3405251"/>
          </a:xfrm>
          <a:prstGeom prst="rect">
            <a:avLst/>
          </a:prstGeom>
          <a:noFill/>
        </p:spPr>
        <p:txBody>
          <a:bodyPr vert="vert" wrap="square" rtlCol="0">
            <a:spAutoFit/>
          </a:bodyPr>
          <a:lstStyle/>
          <a:p>
            <a:r>
              <a:rPr lang="en-US" dirty="0"/>
              <a:t>Pachytene </a:t>
            </a:r>
            <a:r>
              <a:rPr lang="en-US" dirty="0" err="1"/>
              <a:t>piRNA</a:t>
            </a:r>
            <a:r>
              <a:rPr lang="en-US" dirty="0"/>
              <a:t> genes</a:t>
            </a:r>
          </a:p>
        </p:txBody>
      </p:sp>
    </p:spTree>
    <p:extLst>
      <p:ext uri="{BB962C8B-B14F-4D97-AF65-F5344CB8AC3E}">
        <p14:creationId xmlns:p14="http://schemas.microsoft.com/office/powerpoint/2010/main" val="2352643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0" y="462452"/>
            <a:ext cx="12192000" cy="851702"/>
          </a:xfrm>
        </p:spPr>
        <p:txBody>
          <a:bodyPr>
            <a:normAutofit/>
          </a:bodyPr>
          <a:lstStyle/>
          <a:p>
            <a:pPr algn="ctr"/>
            <a:r>
              <a:rPr lang="en-US" sz="2800" b="1" dirty="0"/>
              <a:t>Long-first-exon, histone acylation, THO binding define pachytene </a:t>
            </a:r>
            <a:r>
              <a:rPr lang="en-US" sz="2800" b="1" dirty="0" err="1"/>
              <a:t>piRNA</a:t>
            </a:r>
            <a:r>
              <a:rPr lang="en-US" sz="2800" b="1" dirty="0"/>
              <a:t> genes</a:t>
            </a:r>
            <a:endParaRPr lang="en-US" sz="3600" b="1" dirty="0"/>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14" name="TextBox 13">
            <a:extLst>
              <a:ext uri="{FF2B5EF4-FFF2-40B4-BE49-F238E27FC236}">
                <a16:creationId xmlns:a16="http://schemas.microsoft.com/office/drawing/2014/main" id="{F88B8725-4873-CF46-9E68-404E5E139EA2}"/>
              </a:ext>
            </a:extLst>
          </p:cNvPr>
          <p:cNvSpPr txBox="1"/>
          <p:nvPr/>
        </p:nvSpPr>
        <p:spPr>
          <a:xfrm>
            <a:off x="8548760" y="6027145"/>
            <a:ext cx="3457159" cy="276999"/>
          </a:xfrm>
          <a:prstGeom prst="rect">
            <a:avLst/>
          </a:prstGeom>
          <a:noFill/>
        </p:spPr>
        <p:txBody>
          <a:bodyPr wrap="square">
            <a:spAutoFit/>
          </a:bodyPr>
          <a:lstStyle/>
          <a:p>
            <a:pPr algn="r"/>
            <a:r>
              <a:rPr lang="en-US" sz="1200" dirty="0"/>
              <a:t>Yu and Fan et al., </a:t>
            </a:r>
            <a:r>
              <a:rPr lang="en-US" sz="1200" i="1" dirty="0"/>
              <a:t>Nature Communications</a:t>
            </a:r>
            <a:r>
              <a:rPr lang="en-US" sz="1200" dirty="0"/>
              <a:t>, 2021</a:t>
            </a:r>
          </a:p>
        </p:txBody>
      </p:sp>
      <p:sp>
        <p:nvSpPr>
          <p:cNvPr id="12" name="TextBox 11">
            <a:extLst>
              <a:ext uri="{FF2B5EF4-FFF2-40B4-BE49-F238E27FC236}">
                <a16:creationId xmlns:a16="http://schemas.microsoft.com/office/drawing/2014/main" id="{A5EA4DBB-0799-9049-8FEB-D5A0B3E48CD5}"/>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13" name="TextBox 12">
            <a:extLst>
              <a:ext uri="{FF2B5EF4-FFF2-40B4-BE49-F238E27FC236}">
                <a16:creationId xmlns:a16="http://schemas.microsoft.com/office/drawing/2014/main" id="{6A5A1BD6-02F1-FC47-8136-F271EB8753FB}"/>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9" name="Picture 8">
            <a:extLst>
              <a:ext uri="{FF2B5EF4-FFF2-40B4-BE49-F238E27FC236}">
                <a16:creationId xmlns:a16="http://schemas.microsoft.com/office/drawing/2014/main" id="{DDF16088-9E3F-7D40-A087-378AA371F7E1}"/>
              </a:ext>
            </a:extLst>
          </p:cNvPr>
          <p:cNvPicPr>
            <a:picLocks noChangeAspect="1"/>
          </p:cNvPicPr>
          <p:nvPr/>
        </p:nvPicPr>
        <p:blipFill>
          <a:blip r:embed="rId3"/>
          <a:stretch>
            <a:fillRect/>
          </a:stretch>
        </p:blipFill>
        <p:spPr>
          <a:xfrm>
            <a:off x="2413561" y="1412180"/>
            <a:ext cx="5673235" cy="4857970"/>
          </a:xfrm>
          <a:prstGeom prst="rect">
            <a:avLst/>
          </a:prstGeom>
        </p:spPr>
      </p:pic>
    </p:spTree>
    <p:extLst>
      <p:ext uri="{BB962C8B-B14F-4D97-AF65-F5344CB8AC3E}">
        <p14:creationId xmlns:p14="http://schemas.microsoft.com/office/powerpoint/2010/main" val="2721238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0" y="462452"/>
            <a:ext cx="12192000" cy="851702"/>
          </a:xfrm>
        </p:spPr>
        <p:txBody>
          <a:bodyPr>
            <a:normAutofit/>
          </a:bodyPr>
          <a:lstStyle/>
          <a:p>
            <a:pPr algn="ctr"/>
            <a:r>
              <a:rPr lang="en-US" sz="2800" b="1" dirty="0"/>
              <a:t>Long-first-exon pachytene </a:t>
            </a:r>
            <a:r>
              <a:rPr lang="en-US" sz="2800" b="1" dirty="0" err="1"/>
              <a:t>piRNA</a:t>
            </a:r>
            <a:r>
              <a:rPr lang="en-US" sz="2800" b="1" dirty="0"/>
              <a:t> genes are conserved among eutherian mammals</a:t>
            </a:r>
            <a:endParaRPr lang="en-US" sz="3600" b="1" dirty="0"/>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14" name="TextBox 13">
            <a:extLst>
              <a:ext uri="{FF2B5EF4-FFF2-40B4-BE49-F238E27FC236}">
                <a16:creationId xmlns:a16="http://schemas.microsoft.com/office/drawing/2014/main" id="{F88B8725-4873-CF46-9E68-404E5E139EA2}"/>
              </a:ext>
            </a:extLst>
          </p:cNvPr>
          <p:cNvSpPr txBox="1"/>
          <p:nvPr/>
        </p:nvSpPr>
        <p:spPr>
          <a:xfrm>
            <a:off x="8548760" y="6027145"/>
            <a:ext cx="3457159" cy="276999"/>
          </a:xfrm>
          <a:prstGeom prst="rect">
            <a:avLst/>
          </a:prstGeom>
          <a:noFill/>
        </p:spPr>
        <p:txBody>
          <a:bodyPr wrap="square">
            <a:spAutoFit/>
          </a:bodyPr>
          <a:lstStyle/>
          <a:p>
            <a:pPr algn="r"/>
            <a:r>
              <a:rPr lang="en-US" sz="1200" dirty="0"/>
              <a:t>Yu and Fan et al., </a:t>
            </a:r>
            <a:r>
              <a:rPr lang="en-US" sz="1200" i="1" dirty="0"/>
              <a:t>Nature Communications</a:t>
            </a:r>
            <a:r>
              <a:rPr lang="en-US" sz="1200" dirty="0"/>
              <a:t>, 2021</a:t>
            </a:r>
          </a:p>
        </p:txBody>
      </p:sp>
      <p:sp>
        <p:nvSpPr>
          <p:cNvPr id="12" name="TextBox 11">
            <a:extLst>
              <a:ext uri="{FF2B5EF4-FFF2-40B4-BE49-F238E27FC236}">
                <a16:creationId xmlns:a16="http://schemas.microsoft.com/office/drawing/2014/main" id="{A5EA4DBB-0799-9049-8FEB-D5A0B3E48CD5}"/>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13" name="TextBox 12">
            <a:extLst>
              <a:ext uri="{FF2B5EF4-FFF2-40B4-BE49-F238E27FC236}">
                <a16:creationId xmlns:a16="http://schemas.microsoft.com/office/drawing/2014/main" id="{6A5A1BD6-02F1-FC47-8136-F271EB8753FB}"/>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3" name="Picture 2">
            <a:extLst>
              <a:ext uri="{FF2B5EF4-FFF2-40B4-BE49-F238E27FC236}">
                <a16:creationId xmlns:a16="http://schemas.microsoft.com/office/drawing/2014/main" id="{61CB8F11-71FA-3F46-9643-5239FAA2A41B}"/>
              </a:ext>
            </a:extLst>
          </p:cNvPr>
          <p:cNvPicPr>
            <a:picLocks noChangeAspect="1"/>
          </p:cNvPicPr>
          <p:nvPr/>
        </p:nvPicPr>
        <p:blipFill>
          <a:blip r:embed="rId3"/>
          <a:stretch>
            <a:fillRect/>
          </a:stretch>
        </p:blipFill>
        <p:spPr>
          <a:xfrm>
            <a:off x="2707313" y="1831186"/>
            <a:ext cx="2568838" cy="4411979"/>
          </a:xfrm>
          <a:prstGeom prst="rect">
            <a:avLst/>
          </a:prstGeom>
        </p:spPr>
      </p:pic>
      <p:sp>
        <p:nvSpPr>
          <p:cNvPr id="4" name="TextBox 3">
            <a:extLst>
              <a:ext uri="{FF2B5EF4-FFF2-40B4-BE49-F238E27FC236}">
                <a16:creationId xmlns:a16="http://schemas.microsoft.com/office/drawing/2014/main" id="{FAF708F8-DE0B-424A-91E8-AFB3A1D59D1F}"/>
              </a:ext>
            </a:extLst>
          </p:cNvPr>
          <p:cNvSpPr txBox="1"/>
          <p:nvPr/>
        </p:nvSpPr>
        <p:spPr>
          <a:xfrm>
            <a:off x="2707313" y="1405557"/>
            <a:ext cx="1863011" cy="369332"/>
          </a:xfrm>
          <a:prstGeom prst="rect">
            <a:avLst/>
          </a:prstGeom>
          <a:noFill/>
        </p:spPr>
        <p:txBody>
          <a:bodyPr wrap="none" rtlCol="0">
            <a:spAutoFit/>
          </a:bodyPr>
          <a:lstStyle/>
          <a:p>
            <a:r>
              <a:rPr lang="en-US" dirty="0" err="1"/>
              <a:t>piRNA</a:t>
            </a:r>
            <a:r>
              <a:rPr lang="en-US" dirty="0"/>
              <a:t> abundance</a:t>
            </a:r>
          </a:p>
        </p:txBody>
      </p:sp>
      <p:pic>
        <p:nvPicPr>
          <p:cNvPr id="5" name="Picture 4">
            <a:extLst>
              <a:ext uri="{FF2B5EF4-FFF2-40B4-BE49-F238E27FC236}">
                <a16:creationId xmlns:a16="http://schemas.microsoft.com/office/drawing/2014/main" id="{050401BE-17BA-4440-B74F-43C7E5A0D44D}"/>
              </a:ext>
            </a:extLst>
          </p:cNvPr>
          <p:cNvPicPr>
            <a:picLocks noChangeAspect="1"/>
          </p:cNvPicPr>
          <p:nvPr/>
        </p:nvPicPr>
        <p:blipFill>
          <a:blip r:embed="rId4"/>
          <a:stretch>
            <a:fillRect/>
          </a:stretch>
        </p:blipFill>
        <p:spPr>
          <a:xfrm>
            <a:off x="5964310" y="2115113"/>
            <a:ext cx="4588018" cy="3428733"/>
          </a:xfrm>
          <a:prstGeom prst="rect">
            <a:avLst/>
          </a:prstGeom>
        </p:spPr>
      </p:pic>
      <p:cxnSp>
        <p:nvCxnSpPr>
          <p:cNvPr id="15" name="Straight Arrow Connector 14">
            <a:extLst>
              <a:ext uri="{FF2B5EF4-FFF2-40B4-BE49-F238E27FC236}">
                <a16:creationId xmlns:a16="http://schemas.microsoft.com/office/drawing/2014/main" id="{F1C27732-11B4-A249-9C5B-498D9DA39505}"/>
              </a:ext>
            </a:extLst>
          </p:cNvPr>
          <p:cNvCxnSpPr>
            <a:cxnSpLocks/>
          </p:cNvCxnSpPr>
          <p:nvPr/>
        </p:nvCxnSpPr>
        <p:spPr>
          <a:xfrm>
            <a:off x="2499869" y="1855210"/>
            <a:ext cx="0" cy="37607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DED4375-BE83-3041-948A-6BE56F5326A6}"/>
              </a:ext>
            </a:extLst>
          </p:cNvPr>
          <p:cNvSpPr txBox="1"/>
          <p:nvPr/>
        </p:nvSpPr>
        <p:spPr>
          <a:xfrm>
            <a:off x="2019154" y="2352113"/>
            <a:ext cx="461665" cy="3405251"/>
          </a:xfrm>
          <a:prstGeom prst="rect">
            <a:avLst/>
          </a:prstGeom>
          <a:noFill/>
        </p:spPr>
        <p:txBody>
          <a:bodyPr vert="vert" wrap="square" rtlCol="0">
            <a:spAutoFit/>
          </a:bodyPr>
          <a:lstStyle/>
          <a:p>
            <a:r>
              <a:rPr lang="en-US" dirty="0"/>
              <a:t>Pachytene </a:t>
            </a:r>
            <a:r>
              <a:rPr lang="en-US" dirty="0" err="1"/>
              <a:t>piRNA</a:t>
            </a:r>
            <a:r>
              <a:rPr lang="en-US" dirty="0"/>
              <a:t> genes</a:t>
            </a:r>
          </a:p>
        </p:txBody>
      </p:sp>
    </p:spTree>
    <p:extLst>
      <p:ext uri="{BB962C8B-B14F-4D97-AF65-F5344CB8AC3E}">
        <p14:creationId xmlns:p14="http://schemas.microsoft.com/office/powerpoint/2010/main" val="402206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600" dirty="0"/>
              <a:t>Define pachytene </a:t>
            </a:r>
            <a:r>
              <a:rPr lang="en-US" sz="3600" dirty="0" err="1"/>
              <a:t>piRNA</a:t>
            </a:r>
            <a:r>
              <a:rPr lang="en-US" sz="3600" dirty="0"/>
              <a:t> genes in mammalian testes</a:t>
            </a:r>
          </a:p>
        </p:txBody>
      </p: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pic>
        <p:nvPicPr>
          <p:cNvPr id="4" name="Picture 3">
            <a:extLst>
              <a:ext uri="{FF2B5EF4-FFF2-40B4-BE49-F238E27FC236}">
                <a16:creationId xmlns:a16="http://schemas.microsoft.com/office/drawing/2014/main" id="{C76215D3-4811-5641-8330-12950515D257}"/>
              </a:ext>
            </a:extLst>
          </p:cNvPr>
          <p:cNvPicPr>
            <a:picLocks noChangeAspect="1"/>
          </p:cNvPicPr>
          <p:nvPr/>
        </p:nvPicPr>
        <p:blipFill>
          <a:blip r:embed="rId3"/>
          <a:stretch>
            <a:fillRect/>
          </a:stretch>
        </p:blipFill>
        <p:spPr>
          <a:xfrm>
            <a:off x="1836495" y="1676200"/>
            <a:ext cx="6705911" cy="4357297"/>
          </a:xfrm>
          <a:prstGeom prst="rect">
            <a:avLst/>
          </a:prstGeom>
        </p:spPr>
      </p:pic>
      <p:pic>
        <p:nvPicPr>
          <p:cNvPr id="59" name="Picture 58">
            <a:extLst>
              <a:ext uri="{FF2B5EF4-FFF2-40B4-BE49-F238E27FC236}">
                <a16:creationId xmlns:a16="http://schemas.microsoft.com/office/drawing/2014/main" id="{1F9BF148-8846-B040-9078-0AA8AB44349E}"/>
              </a:ext>
            </a:extLst>
          </p:cNvPr>
          <p:cNvPicPr>
            <a:picLocks noChangeAspect="1"/>
          </p:cNvPicPr>
          <p:nvPr/>
        </p:nvPicPr>
        <p:blipFill>
          <a:blip r:embed="rId4"/>
          <a:stretch>
            <a:fillRect/>
          </a:stretch>
        </p:blipFill>
        <p:spPr>
          <a:xfrm>
            <a:off x="8790379" y="2091670"/>
            <a:ext cx="1826907" cy="3526355"/>
          </a:xfrm>
          <a:prstGeom prst="rect">
            <a:avLst/>
          </a:prstGeom>
        </p:spPr>
      </p:pic>
      <p:sp>
        <p:nvSpPr>
          <p:cNvPr id="60" name="TextBox 59">
            <a:extLst>
              <a:ext uri="{FF2B5EF4-FFF2-40B4-BE49-F238E27FC236}">
                <a16:creationId xmlns:a16="http://schemas.microsoft.com/office/drawing/2014/main" id="{5CAFE8EF-C25E-864A-A5E4-7083EA5C2472}"/>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61" name="TextBox 60">
            <a:extLst>
              <a:ext uri="{FF2B5EF4-FFF2-40B4-BE49-F238E27FC236}">
                <a16:creationId xmlns:a16="http://schemas.microsoft.com/office/drawing/2014/main" id="{62256180-D6DC-2246-AD19-A57267398B8C}"/>
              </a:ext>
            </a:extLst>
          </p:cNvPr>
          <p:cNvSpPr txBox="1"/>
          <p:nvPr/>
        </p:nvSpPr>
        <p:spPr>
          <a:xfrm>
            <a:off x="215320" y="73254"/>
            <a:ext cx="1141531" cy="400110"/>
          </a:xfrm>
          <a:prstGeom prst="rect">
            <a:avLst/>
          </a:prstGeom>
          <a:noFill/>
        </p:spPr>
        <p:txBody>
          <a:bodyPr wrap="none" rtlCol="0">
            <a:spAutoFit/>
          </a:bodyPr>
          <a:lstStyle/>
          <a:p>
            <a:r>
              <a:rPr lang="en-US" sz="2000" b="1" dirty="0">
                <a:solidFill>
                  <a:srgbClr val="0070C0"/>
                </a:solidFill>
              </a:rPr>
              <a:t>Methods</a:t>
            </a:r>
          </a:p>
        </p:txBody>
      </p:sp>
      <p:cxnSp>
        <p:nvCxnSpPr>
          <p:cNvPr id="10" name="Straight Connector 9">
            <a:extLst>
              <a:ext uri="{FF2B5EF4-FFF2-40B4-BE49-F238E27FC236}">
                <a16:creationId xmlns:a16="http://schemas.microsoft.com/office/drawing/2014/main" id="{541A1B7B-0DCF-BE41-AC99-D161E3078F21}"/>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D09131A1-5C2A-004C-BA60-A07073E07AA2}"/>
              </a:ext>
            </a:extLst>
          </p:cNvPr>
          <p:cNvSpPr txBox="1"/>
          <p:nvPr/>
        </p:nvSpPr>
        <p:spPr>
          <a:xfrm>
            <a:off x="8548760" y="6027145"/>
            <a:ext cx="3457159" cy="276999"/>
          </a:xfrm>
          <a:prstGeom prst="rect">
            <a:avLst/>
          </a:prstGeom>
          <a:noFill/>
        </p:spPr>
        <p:txBody>
          <a:bodyPr wrap="square">
            <a:spAutoFit/>
          </a:bodyPr>
          <a:lstStyle/>
          <a:p>
            <a:pPr algn="r"/>
            <a:r>
              <a:rPr lang="en-US" sz="1200" dirty="0"/>
              <a:t>xxx</a:t>
            </a:r>
          </a:p>
        </p:txBody>
      </p:sp>
    </p:spTree>
    <p:extLst>
      <p:ext uri="{BB962C8B-B14F-4D97-AF65-F5344CB8AC3E}">
        <p14:creationId xmlns:p14="http://schemas.microsoft.com/office/powerpoint/2010/main" val="4055834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0" y="266700"/>
            <a:ext cx="12192000" cy="1047454"/>
          </a:xfrm>
        </p:spPr>
        <p:txBody>
          <a:bodyPr>
            <a:normAutofit/>
          </a:bodyPr>
          <a:lstStyle/>
          <a:p>
            <a:pPr algn="ctr"/>
            <a:r>
              <a:rPr lang="en-US" sz="2800" b="1" dirty="0"/>
              <a:t>Long first-exon and broad H3K27ac are conserved among eutherian mammals</a:t>
            </a:r>
            <a:endParaRPr lang="en-US" sz="2800" dirty="0"/>
          </a:p>
        </p:txBody>
      </p: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60" name="TextBox 59">
            <a:extLst>
              <a:ext uri="{FF2B5EF4-FFF2-40B4-BE49-F238E27FC236}">
                <a16:creationId xmlns:a16="http://schemas.microsoft.com/office/drawing/2014/main" id="{5CAFE8EF-C25E-864A-A5E4-7083EA5C2472}"/>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61" name="TextBox 60">
            <a:extLst>
              <a:ext uri="{FF2B5EF4-FFF2-40B4-BE49-F238E27FC236}">
                <a16:creationId xmlns:a16="http://schemas.microsoft.com/office/drawing/2014/main" id="{62256180-D6DC-2246-AD19-A57267398B8C}"/>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cxnSp>
        <p:nvCxnSpPr>
          <p:cNvPr id="10" name="Straight Connector 9">
            <a:extLst>
              <a:ext uri="{FF2B5EF4-FFF2-40B4-BE49-F238E27FC236}">
                <a16:creationId xmlns:a16="http://schemas.microsoft.com/office/drawing/2014/main" id="{541A1B7B-0DCF-BE41-AC99-D161E3078F21}"/>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pic>
        <p:nvPicPr>
          <p:cNvPr id="3" name="Picture 2">
            <a:extLst>
              <a:ext uri="{FF2B5EF4-FFF2-40B4-BE49-F238E27FC236}">
                <a16:creationId xmlns:a16="http://schemas.microsoft.com/office/drawing/2014/main" id="{A4A9776F-7DDD-3643-8588-8E488CBB8909}"/>
              </a:ext>
            </a:extLst>
          </p:cNvPr>
          <p:cNvPicPr>
            <a:picLocks noChangeAspect="1"/>
          </p:cNvPicPr>
          <p:nvPr/>
        </p:nvPicPr>
        <p:blipFill rotWithShape="1">
          <a:blip r:embed="rId3"/>
          <a:srcRect l="21962" b="16037"/>
          <a:stretch/>
        </p:blipFill>
        <p:spPr>
          <a:xfrm>
            <a:off x="7658100" y="1950721"/>
            <a:ext cx="4650027" cy="3131820"/>
          </a:xfrm>
          <a:prstGeom prst="rect">
            <a:avLst/>
          </a:prstGeom>
        </p:spPr>
      </p:pic>
      <p:sp>
        <p:nvSpPr>
          <p:cNvPr id="5" name="TextBox 4">
            <a:extLst>
              <a:ext uri="{FF2B5EF4-FFF2-40B4-BE49-F238E27FC236}">
                <a16:creationId xmlns:a16="http://schemas.microsoft.com/office/drawing/2014/main" id="{7BE4D4CD-2860-B344-B6DE-CF77416653E3}"/>
              </a:ext>
            </a:extLst>
          </p:cNvPr>
          <p:cNvSpPr txBox="1"/>
          <p:nvPr/>
        </p:nvSpPr>
        <p:spPr>
          <a:xfrm>
            <a:off x="7868279" y="1612427"/>
            <a:ext cx="3831819" cy="646331"/>
          </a:xfrm>
          <a:prstGeom prst="rect">
            <a:avLst/>
          </a:prstGeom>
          <a:noFill/>
        </p:spPr>
        <p:txBody>
          <a:bodyPr vert="horz" wrap="none" rtlCol="0" anchor="ctr" anchorCtr="1">
            <a:spAutoFit/>
          </a:bodyPr>
          <a:lstStyle/>
          <a:p>
            <a:pPr algn="ctr"/>
            <a:r>
              <a:rPr lang="en-US" b="1" dirty="0"/>
              <a:t>Percent </a:t>
            </a:r>
            <a:r>
              <a:rPr lang="en-US" b="1" dirty="0">
                <a:solidFill>
                  <a:srgbClr val="00B050"/>
                </a:solidFill>
              </a:rPr>
              <a:t>long-first-exon</a:t>
            </a:r>
            <a:r>
              <a:rPr lang="en-US" b="1" dirty="0"/>
              <a:t> pachytene loci </a:t>
            </a:r>
          </a:p>
          <a:p>
            <a:pPr algn="ctr"/>
            <a:r>
              <a:rPr lang="en-US" b="1" dirty="0">
                <a:solidFill>
                  <a:srgbClr val="7030A0"/>
                </a:solidFill>
              </a:rPr>
              <a:t>conserved</a:t>
            </a:r>
            <a:r>
              <a:rPr lang="en-US" b="1" dirty="0"/>
              <a:t> and </a:t>
            </a:r>
            <a:r>
              <a:rPr lang="en-US" b="1" dirty="0">
                <a:solidFill>
                  <a:schemeClr val="accent4"/>
                </a:solidFill>
              </a:rPr>
              <a:t>broad H3K27ac</a:t>
            </a:r>
            <a:r>
              <a:rPr lang="en-US" b="1" dirty="0"/>
              <a:t> </a:t>
            </a:r>
          </a:p>
        </p:txBody>
      </p:sp>
      <p:sp>
        <p:nvSpPr>
          <p:cNvPr id="6" name="TextBox 5">
            <a:extLst>
              <a:ext uri="{FF2B5EF4-FFF2-40B4-BE49-F238E27FC236}">
                <a16:creationId xmlns:a16="http://schemas.microsoft.com/office/drawing/2014/main" id="{46DC119F-49FA-FA42-97F6-4DDA2B65D5A3}"/>
              </a:ext>
            </a:extLst>
          </p:cNvPr>
          <p:cNvSpPr txBox="1"/>
          <p:nvPr/>
        </p:nvSpPr>
        <p:spPr>
          <a:xfrm>
            <a:off x="7049346" y="1978869"/>
            <a:ext cx="700833" cy="369332"/>
          </a:xfrm>
          <a:prstGeom prst="rect">
            <a:avLst/>
          </a:prstGeom>
          <a:noFill/>
        </p:spPr>
        <p:txBody>
          <a:bodyPr wrap="none" rtlCol="0">
            <a:spAutoFit/>
          </a:bodyPr>
          <a:lstStyle/>
          <a:p>
            <a:r>
              <a:rPr lang="en-US" dirty="0"/>
              <a:t>100%</a:t>
            </a:r>
          </a:p>
        </p:txBody>
      </p:sp>
      <p:sp>
        <p:nvSpPr>
          <p:cNvPr id="13" name="TextBox 12">
            <a:extLst>
              <a:ext uri="{FF2B5EF4-FFF2-40B4-BE49-F238E27FC236}">
                <a16:creationId xmlns:a16="http://schemas.microsoft.com/office/drawing/2014/main" id="{F3B8551A-4313-A141-BA1A-EC318739E638}"/>
              </a:ext>
            </a:extLst>
          </p:cNvPr>
          <p:cNvSpPr txBox="1"/>
          <p:nvPr/>
        </p:nvSpPr>
        <p:spPr>
          <a:xfrm>
            <a:off x="7166365" y="2543915"/>
            <a:ext cx="583814" cy="369332"/>
          </a:xfrm>
          <a:prstGeom prst="rect">
            <a:avLst/>
          </a:prstGeom>
          <a:noFill/>
        </p:spPr>
        <p:txBody>
          <a:bodyPr wrap="none" rtlCol="0">
            <a:spAutoFit/>
          </a:bodyPr>
          <a:lstStyle/>
          <a:p>
            <a:r>
              <a:rPr lang="en-US" dirty="0"/>
              <a:t>80%</a:t>
            </a:r>
          </a:p>
        </p:txBody>
      </p:sp>
      <p:sp>
        <p:nvSpPr>
          <p:cNvPr id="14" name="TextBox 13">
            <a:extLst>
              <a:ext uri="{FF2B5EF4-FFF2-40B4-BE49-F238E27FC236}">
                <a16:creationId xmlns:a16="http://schemas.microsoft.com/office/drawing/2014/main" id="{9C2D2209-B27C-9D47-A86B-0926935D636E}"/>
              </a:ext>
            </a:extLst>
          </p:cNvPr>
          <p:cNvSpPr txBox="1"/>
          <p:nvPr/>
        </p:nvSpPr>
        <p:spPr>
          <a:xfrm>
            <a:off x="7166365" y="3108961"/>
            <a:ext cx="583814" cy="369332"/>
          </a:xfrm>
          <a:prstGeom prst="rect">
            <a:avLst/>
          </a:prstGeom>
          <a:noFill/>
        </p:spPr>
        <p:txBody>
          <a:bodyPr wrap="none" rtlCol="0">
            <a:spAutoFit/>
          </a:bodyPr>
          <a:lstStyle/>
          <a:p>
            <a:r>
              <a:rPr lang="en-US" dirty="0"/>
              <a:t>60%</a:t>
            </a:r>
          </a:p>
        </p:txBody>
      </p:sp>
      <p:sp>
        <p:nvSpPr>
          <p:cNvPr id="15" name="TextBox 14">
            <a:extLst>
              <a:ext uri="{FF2B5EF4-FFF2-40B4-BE49-F238E27FC236}">
                <a16:creationId xmlns:a16="http://schemas.microsoft.com/office/drawing/2014/main" id="{37120DD1-FA1A-6D41-83CD-D7CC874671E9}"/>
              </a:ext>
            </a:extLst>
          </p:cNvPr>
          <p:cNvSpPr txBox="1"/>
          <p:nvPr/>
        </p:nvSpPr>
        <p:spPr>
          <a:xfrm>
            <a:off x="7166365" y="3689423"/>
            <a:ext cx="583814" cy="369332"/>
          </a:xfrm>
          <a:prstGeom prst="rect">
            <a:avLst/>
          </a:prstGeom>
          <a:noFill/>
        </p:spPr>
        <p:txBody>
          <a:bodyPr wrap="none" rtlCol="0">
            <a:spAutoFit/>
          </a:bodyPr>
          <a:lstStyle/>
          <a:p>
            <a:r>
              <a:rPr lang="en-US" dirty="0"/>
              <a:t>40%</a:t>
            </a:r>
          </a:p>
        </p:txBody>
      </p:sp>
      <p:sp>
        <p:nvSpPr>
          <p:cNvPr id="16" name="TextBox 15">
            <a:extLst>
              <a:ext uri="{FF2B5EF4-FFF2-40B4-BE49-F238E27FC236}">
                <a16:creationId xmlns:a16="http://schemas.microsoft.com/office/drawing/2014/main" id="{6A1320FC-DCFD-564F-90F9-2B3BB7B5EFCD}"/>
              </a:ext>
            </a:extLst>
          </p:cNvPr>
          <p:cNvSpPr txBox="1"/>
          <p:nvPr/>
        </p:nvSpPr>
        <p:spPr>
          <a:xfrm>
            <a:off x="7166365" y="4255435"/>
            <a:ext cx="583814" cy="369332"/>
          </a:xfrm>
          <a:prstGeom prst="rect">
            <a:avLst/>
          </a:prstGeom>
          <a:noFill/>
        </p:spPr>
        <p:txBody>
          <a:bodyPr wrap="none" rtlCol="0">
            <a:spAutoFit/>
          </a:bodyPr>
          <a:lstStyle/>
          <a:p>
            <a:r>
              <a:rPr lang="en-US" dirty="0"/>
              <a:t>20%</a:t>
            </a:r>
          </a:p>
        </p:txBody>
      </p:sp>
      <p:sp>
        <p:nvSpPr>
          <p:cNvPr id="17" name="TextBox 16">
            <a:extLst>
              <a:ext uri="{FF2B5EF4-FFF2-40B4-BE49-F238E27FC236}">
                <a16:creationId xmlns:a16="http://schemas.microsoft.com/office/drawing/2014/main" id="{73217C79-16A0-224F-B5B8-FD8C49F2489C}"/>
              </a:ext>
            </a:extLst>
          </p:cNvPr>
          <p:cNvSpPr txBox="1"/>
          <p:nvPr/>
        </p:nvSpPr>
        <p:spPr>
          <a:xfrm>
            <a:off x="7283385" y="4819923"/>
            <a:ext cx="466794" cy="369332"/>
          </a:xfrm>
          <a:prstGeom prst="rect">
            <a:avLst/>
          </a:prstGeom>
          <a:noFill/>
        </p:spPr>
        <p:txBody>
          <a:bodyPr wrap="none" rtlCol="0">
            <a:spAutoFit/>
          </a:bodyPr>
          <a:lstStyle/>
          <a:p>
            <a:r>
              <a:rPr lang="en-US" dirty="0"/>
              <a:t>0%</a:t>
            </a:r>
          </a:p>
        </p:txBody>
      </p:sp>
      <p:sp>
        <p:nvSpPr>
          <p:cNvPr id="26" name="TextBox 25">
            <a:extLst>
              <a:ext uri="{FF2B5EF4-FFF2-40B4-BE49-F238E27FC236}">
                <a16:creationId xmlns:a16="http://schemas.microsoft.com/office/drawing/2014/main" id="{9F39CD25-8029-DA49-BEB4-98C5D86BC2CE}"/>
              </a:ext>
            </a:extLst>
          </p:cNvPr>
          <p:cNvSpPr txBox="1"/>
          <p:nvPr/>
        </p:nvSpPr>
        <p:spPr>
          <a:xfrm>
            <a:off x="8548760" y="6027145"/>
            <a:ext cx="3457159" cy="276999"/>
          </a:xfrm>
          <a:prstGeom prst="rect">
            <a:avLst/>
          </a:prstGeom>
          <a:noFill/>
        </p:spPr>
        <p:txBody>
          <a:bodyPr wrap="square">
            <a:spAutoFit/>
          </a:bodyPr>
          <a:lstStyle/>
          <a:p>
            <a:pPr algn="r"/>
            <a:r>
              <a:rPr lang="en-US" sz="1200" dirty="0"/>
              <a:t>Unpublished</a:t>
            </a:r>
          </a:p>
        </p:txBody>
      </p:sp>
      <p:pic>
        <p:nvPicPr>
          <p:cNvPr id="18" name="Picture 17">
            <a:extLst>
              <a:ext uri="{FF2B5EF4-FFF2-40B4-BE49-F238E27FC236}">
                <a16:creationId xmlns:a16="http://schemas.microsoft.com/office/drawing/2014/main" id="{F2A5EDD8-85A5-0842-97E0-D0047F261AF8}"/>
              </a:ext>
            </a:extLst>
          </p:cNvPr>
          <p:cNvPicPr>
            <a:picLocks noChangeAspect="1"/>
          </p:cNvPicPr>
          <p:nvPr/>
        </p:nvPicPr>
        <p:blipFill>
          <a:blip r:embed="rId4"/>
          <a:stretch>
            <a:fillRect/>
          </a:stretch>
        </p:blipFill>
        <p:spPr>
          <a:xfrm>
            <a:off x="731765" y="1746403"/>
            <a:ext cx="5150051" cy="4375760"/>
          </a:xfrm>
          <a:prstGeom prst="rect">
            <a:avLst/>
          </a:prstGeom>
        </p:spPr>
      </p:pic>
      <p:pic>
        <p:nvPicPr>
          <p:cNvPr id="21" name="Picture 20">
            <a:extLst>
              <a:ext uri="{FF2B5EF4-FFF2-40B4-BE49-F238E27FC236}">
                <a16:creationId xmlns:a16="http://schemas.microsoft.com/office/drawing/2014/main" id="{8DD4808D-833B-DB4F-8003-859FBD64A036}"/>
              </a:ext>
            </a:extLst>
          </p:cNvPr>
          <p:cNvPicPr>
            <a:picLocks noChangeAspect="1"/>
          </p:cNvPicPr>
          <p:nvPr/>
        </p:nvPicPr>
        <p:blipFill>
          <a:blip r:embed="rId5"/>
          <a:stretch>
            <a:fillRect/>
          </a:stretch>
        </p:blipFill>
        <p:spPr>
          <a:xfrm>
            <a:off x="1914745" y="1169373"/>
            <a:ext cx="2976625" cy="5226173"/>
          </a:xfrm>
          <a:prstGeom prst="rect">
            <a:avLst/>
          </a:prstGeom>
        </p:spPr>
      </p:pic>
      <p:pic>
        <p:nvPicPr>
          <p:cNvPr id="23" name="Picture 22">
            <a:extLst>
              <a:ext uri="{FF2B5EF4-FFF2-40B4-BE49-F238E27FC236}">
                <a16:creationId xmlns:a16="http://schemas.microsoft.com/office/drawing/2014/main" id="{138EC463-BD47-BC4F-BFBA-30328D4B03B0}"/>
              </a:ext>
            </a:extLst>
          </p:cNvPr>
          <p:cNvPicPr>
            <a:picLocks noChangeAspect="1"/>
          </p:cNvPicPr>
          <p:nvPr/>
        </p:nvPicPr>
        <p:blipFill>
          <a:blip r:embed="rId6"/>
          <a:stretch>
            <a:fillRect/>
          </a:stretch>
        </p:blipFill>
        <p:spPr>
          <a:xfrm>
            <a:off x="4736833" y="1169372"/>
            <a:ext cx="1224457" cy="5245573"/>
          </a:xfrm>
          <a:prstGeom prst="rect">
            <a:avLst/>
          </a:prstGeom>
        </p:spPr>
      </p:pic>
    </p:spTree>
    <p:extLst>
      <p:ext uri="{BB962C8B-B14F-4D97-AF65-F5344CB8AC3E}">
        <p14:creationId xmlns:p14="http://schemas.microsoft.com/office/powerpoint/2010/main" val="342748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A02E25-EDF1-894C-85E1-D9190A43FCED}"/>
              </a:ext>
            </a:extLst>
          </p:cNvPr>
          <p:cNvPicPr>
            <a:picLocks noChangeAspect="1"/>
          </p:cNvPicPr>
          <p:nvPr/>
        </p:nvPicPr>
        <p:blipFill>
          <a:blip r:embed="rId3"/>
          <a:stretch>
            <a:fillRect/>
          </a:stretch>
        </p:blipFill>
        <p:spPr>
          <a:xfrm>
            <a:off x="641797" y="0"/>
            <a:ext cx="10908406" cy="6858000"/>
          </a:xfrm>
          <a:prstGeom prst="rect">
            <a:avLst/>
          </a:prstGeom>
        </p:spPr>
      </p:pic>
    </p:spTree>
    <p:extLst>
      <p:ext uri="{BB962C8B-B14F-4D97-AF65-F5344CB8AC3E}">
        <p14:creationId xmlns:p14="http://schemas.microsoft.com/office/powerpoint/2010/main" val="495491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E07F45-ED8A-8B46-A6AB-2D1AD1C628EC}"/>
              </a:ext>
            </a:extLst>
          </p:cNvPr>
          <p:cNvPicPr>
            <a:picLocks noChangeAspect="1"/>
          </p:cNvPicPr>
          <p:nvPr/>
        </p:nvPicPr>
        <p:blipFill>
          <a:blip r:embed="rId3"/>
          <a:stretch>
            <a:fillRect/>
          </a:stretch>
        </p:blipFill>
        <p:spPr>
          <a:xfrm>
            <a:off x="0" y="92587"/>
            <a:ext cx="12192000" cy="6672826"/>
          </a:xfrm>
          <a:prstGeom prst="rect">
            <a:avLst/>
          </a:prstGeom>
        </p:spPr>
      </p:pic>
    </p:spTree>
    <p:extLst>
      <p:ext uri="{BB962C8B-B14F-4D97-AF65-F5344CB8AC3E}">
        <p14:creationId xmlns:p14="http://schemas.microsoft.com/office/powerpoint/2010/main" val="1523989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F27F425-8F8E-994C-A149-C799704B5383}"/>
              </a:ext>
            </a:extLst>
          </p:cNvPr>
          <p:cNvGrpSpPr/>
          <p:nvPr/>
        </p:nvGrpSpPr>
        <p:grpSpPr>
          <a:xfrm>
            <a:off x="524961" y="-56513"/>
            <a:ext cx="9922880" cy="6728607"/>
            <a:chOff x="599346" y="-498954"/>
            <a:chExt cx="9730053" cy="7081787"/>
          </a:xfrm>
        </p:grpSpPr>
        <p:pic>
          <p:nvPicPr>
            <p:cNvPr id="4" name="Picture 3">
              <a:extLst>
                <a:ext uri="{FF2B5EF4-FFF2-40B4-BE49-F238E27FC236}">
                  <a16:creationId xmlns:a16="http://schemas.microsoft.com/office/drawing/2014/main" id="{766FDC5C-3D64-A641-8A89-DDCE8E0742E2}"/>
                </a:ext>
              </a:extLst>
            </p:cNvPr>
            <p:cNvPicPr>
              <a:picLocks noChangeAspect="1"/>
            </p:cNvPicPr>
            <p:nvPr/>
          </p:nvPicPr>
          <p:blipFill>
            <a:blip r:embed="rId3"/>
            <a:stretch>
              <a:fillRect/>
            </a:stretch>
          </p:blipFill>
          <p:spPr>
            <a:xfrm>
              <a:off x="729912" y="2667584"/>
              <a:ext cx="9139620" cy="1218616"/>
            </a:xfrm>
            <a:prstGeom prst="rect">
              <a:avLst/>
            </a:prstGeom>
          </p:spPr>
        </p:pic>
        <p:pic>
          <p:nvPicPr>
            <p:cNvPr id="6" name="Picture 5">
              <a:extLst>
                <a:ext uri="{FF2B5EF4-FFF2-40B4-BE49-F238E27FC236}">
                  <a16:creationId xmlns:a16="http://schemas.microsoft.com/office/drawing/2014/main" id="{E87ED453-5ACA-0C4A-955D-EBEA6901D056}"/>
                </a:ext>
              </a:extLst>
            </p:cNvPr>
            <p:cNvPicPr>
              <a:picLocks noChangeAspect="1"/>
            </p:cNvPicPr>
            <p:nvPr/>
          </p:nvPicPr>
          <p:blipFill>
            <a:blip r:embed="rId4"/>
            <a:stretch>
              <a:fillRect/>
            </a:stretch>
          </p:blipFill>
          <p:spPr>
            <a:xfrm>
              <a:off x="1482276" y="3858616"/>
              <a:ext cx="8669709" cy="1011466"/>
            </a:xfrm>
            <a:prstGeom prst="rect">
              <a:avLst/>
            </a:prstGeom>
          </p:spPr>
        </p:pic>
        <p:pic>
          <p:nvPicPr>
            <p:cNvPr id="8" name="Picture 7">
              <a:extLst>
                <a:ext uri="{FF2B5EF4-FFF2-40B4-BE49-F238E27FC236}">
                  <a16:creationId xmlns:a16="http://schemas.microsoft.com/office/drawing/2014/main" id="{DF1B9BAE-8312-EE48-AE43-059B426D2A38}"/>
                </a:ext>
              </a:extLst>
            </p:cNvPr>
            <p:cNvPicPr>
              <a:picLocks noChangeAspect="1"/>
            </p:cNvPicPr>
            <p:nvPr/>
          </p:nvPicPr>
          <p:blipFill>
            <a:blip r:embed="rId5"/>
            <a:stretch>
              <a:fillRect/>
            </a:stretch>
          </p:blipFill>
          <p:spPr>
            <a:xfrm>
              <a:off x="1332304" y="5539394"/>
              <a:ext cx="8537228" cy="1043439"/>
            </a:xfrm>
            <a:prstGeom prst="rect">
              <a:avLst/>
            </a:prstGeom>
          </p:spPr>
        </p:pic>
        <p:pic>
          <p:nvPicPr>
            <p:cNvPr id="10" name="Picture 9">
              <a:extLst>
                <a:ext uri="{FF2B5EF4-FFF2-40B4-BE49-F238E27FC236}">
                  <a16:creationId xmlns:a16="http://schemas.microsoft.com/office/drawing/2014/main" id="{63B8A622-9E55-144B-8A38-75A59C1CE653}"/>
                </a:ext>
              </a:extLst>
            </p:cNvPr>
            <p:cNvPicPr>
              <a:picLocks noChangeAspect="1"/>
            </p:cNvPicPr>
            <p:nvPr/>
          </p:nvPicPr>
          <p:blipFill>
            <a:blip r:embed="rId6"/>
            <a:stretch>
              <a:fillRect/>
            </a:stretch>
          </p:blipFill>
          <p:spPr>
            <a:xfrm>
              <a:off x="599346" y="-498954"/>
              <a:ext cx="9400752" cy="1218616"/>
            </a:xfrm>
            <a:prstGeom prst="rect">
              <a:avLst/>
            </a:prstGeom>
          </p:spPr>
        </p:pic>
        <p:pic>
          <p:nvPicPr>
            <p:cNvPr id="12" name="Picture 11">
              <a:extLst>
                <a:ext uri="{FF2B5EF4-FFF2-40B4-BE49-F238E27FC236}">
                  <a16:creationId xmlns:a16="http://schemas.microsoft.com/office/drawing/2014/main" id="{2229D277-9506-1E4B-B399-DFBE0A7F85BE}"/>
                </a:ext>
              </a:extLst>
            </p:cNvPr>
            <p:cNvPicPr>
              <a:picLocks noChangeAspect="1"/>
            </p:cNvPicPr>
            <p:nvPr/>
          </p:nvPicPr>
          <p:blipFill>
            <a:blip r:embed="rId7"/>
            <a:stretch>
              <a:fillRect/>
            </a:stretch>
          </p:blipFill>
          <p:spPr>
            <a:xfrm>
              <a:off x="1018977" y="1507320"/>
              <a:ext cx="8032597" cy="1160264"/>
            </a:xfrm>
            <a:prstGeom prst="rect">
              <a:avLst/>
            </a:prstGeom>
          </p:spPr>
        </p:pic>
        <p:pic>
          <p:nvPicPr>
            <p:cNvPr id="14" name="Picture 13">
              <a:extLst>
                <a:ext uri="{FF2B5EF4-FFF2-40B4-BE49-F238E27FC236}">
                  <a16:creationId xmlns:a16="http://schemas.microsoft.com/office/drawing/2014/main" id="{033B7F49-119A-064B-BA9F-B85F01692FAF}"/>
                </a:ext>
              </a:extLst>
            </p:cNvPr>
            <p:cNvPicPr>
              <a:picLocks noChangeAspect="1"/>
            </p:cNvPicPr>
            <p:nvPr/>
          </p:nvPicPr>
          <p:blipFill>
            <a:blip r:embed="rId8"/>
            <a:stretch>
              <a:fillRect/>
            </a:stretch>
          </p:blipFill>
          <p:spPr>
            <a:xfrm>
              <a:off x="1862600" y="630286"/>
              <a:ext cx="8466799" cy="1160265"/>
            </a:xfrm>
            <a:prstGeom prst="rect">
              <a:avLst/>
            </a:prstGeom>
          </p:spPr>
        </p:pic>
        <p:pic>
          <p:nvPicPr>
            <p:cNvPr id="16" name="Picture 15">
              <a:extLst>
                <a:ext uri="{FF2B5EF4-FFF2-40B4-BE49-F238E27FC236}">
                  <a16:creationId xmlns:a16="http://schemas.microsoft.com/office/drawing/2014/main" id="{03D03BF4-FA0F-7741-B3FD-55FA3625325E}"/>
                </a:ext>
              </a:extLst>
            </p:cNvPr>
            <p:cNvPicPr>
              <a:picLocks noChangeAspect="1"/>
            </p:cNvPicPr>
            <p:nvPr/>
          </p:nvPicPr>
          <p:blipFill>
            <a:blip r:embed="rId9"/>
            <a:stretch>
              <a:fillRect/>
            </a:stretch>
          </p:blipFill>
          <p:spPr>
            <a:xfrm>
              <a:off x="1862600" y="4811387"/>
              <a:ext cx="6858000" cy="889000"/>
            </a:xfrm>
            <a:prstGeom prst="rect">
              <a:avLst/>
            </a:prstGeom>
          </p:spPr>
        </p:pic>
      </p:grpSp>
      <p:pic>
        <p:nvPicPr>
          <p:cNvPr id="19" name="Picture 18">
            <a:extLst>
              <a:ext uri="{FF2B5EF4-FFF2-40B4-BE49-F238E27FC236}">
                <a16:creationId xmlns:a16="http://schemas.microsoft.com/office/drawing/2014/main" id="{C2E13EB2-662D-2E42-AC88-1E174B0F8F76}"/>
              </a:ext>
            </a:extLst>
          </p:cNvPr>
          <p:cNvPicPr>
            <a:picLocks noChangeAspect="1"/>
          </p:cNvPicPr>
          <p:nvPr/>
        </p:nvPicPr>
        <p:blipFill>
          <a:blip r:embed="rId10"/>
          <a:stretch>
            <a:fillRect/>
          </a:stretch>
        </p:blipFill>
        <p:spPr>
          <a:xfrm>
            <a:off x="509070" y="457192"/>
            <a:ext cx="776516" cy="5943616"/>
          </a:xfrm>
          <a:prstGeom prst="rect">
            <a:avLst/>
          </a:prstGeom>
        </p:spPr>
      </p:pic>
      <p:sp>
        <p:nvSpPr>
          <p:cNvPr id="22" name="TextBox 21">
            <a:extLst>
              <a:ext uri="{FF2B5EF4-FFF2-40B4-BE49-F238E27FC236}">
                <a16:creationId xmlns:a16="http://schemas.microsoft.com/office/drawing/2014/main" id="{982A1FD5-FF7A-B34A-9DD9-3968E949091F}"/>
              </a:ext>
            </a:extLst>
          </p:cNvPr>
          <p:cNvSpPr txBox="1"/>
          <p:nvPr/>
        </p:nvSpPr>
        <p:spPr>
          <a:xfrm>
            <a:off x="10127905" y="479689"/>
            <a:ext cx="1008609" cy="369332"/>
          </a:xfrm>
          <a:prstGeom prst="rect">
            <a:avLst/>
          </a:prstGeom>
          <a:noFill/>
        </p:spPr>
        <p:txBody>
          <a:bodyPr wrap="none" rtlCol="0">
            <a:spAutoFit/>
          </a:bodyPr>
          <a:lstStyle/>
          <a:p>
            <a:r>
              <a:rPr lang="en-US" dirty="0">
                <a:solidFill>
                  <a:schemeClr val="accent4">
                    <a:lumMod val="60000"/>
                    <a:lumOff val="40000"/>
                  </a:schemeClr>
                </a:solidFill>
              </a:rPr>
              <a:t>H3K27ac</a:t>
            </a:r>
          </a:p>
        </p:txBody>
      </p:sp>
      <p:sp>
        <p:nvSpPr>
          <p:cNvPr id="23" name="TextBox 22">
            <a:extLst>
              <a:ext uri="{FF2B5EF4-FFF2-40B4-BE49-F238E27FC236}">
                <a16:creationId xmlns:a16="http://schemas.microsoft.com/office/drawing/2014/main" id="{8250AD2D-56F7-D649-96B4-E22798C7F067}"/>
              </a:ext>
            </a:extLst>
          </p:cNvPr>
          <p:cNvSpPr txBox="1"/>
          <p:nvPr/>
        </p:nvSpPr>
        <p:spPr>
          <a:xfrm>
            <a:off x="9258302" y="2460905"/>
            <a:ext cx="2182200" cy="369332"/>
          </a:xfrm>
          <a:prstGeom prst="rect">
            <a:avLst/>
          </a:prstGeom>
          <a:noFill/>
        </p:spPr>
        <p:txBody>
          <a:bodyPr wrap="none" rtlCol="0">
            <a:spAutoFit/>
          </a:bodyPr>
          <a:lstStyle/>
          <a:p>
            <a:r>
              <a:rPr lang="en-US" dirty="0">
                <a:solidFill>
                  <a:srgbClr val="C9263D"/>
                </a:solidFill>
              </a:rPr>
              <a:t>Watson strand </a:t>
            </a:r>
            <a:r>
              <a:rPr lang="en-US" dirty="0" err="1">
                <a:solidFill>
                  <a:srgbClr val="C9263D"/>
                </a:solidFill>
              </a:rPr>
              <a:t>piRNA</a:t>
            </a:r>
            <a:endParaRPr lang="en-US" dirty="0">
              <a:solidFill>
                <a:srgbClr val="C9263D"/>
              </a:solidFill>
            </a:endParaRPr>
          </a:p>
        </p:txBody>
      </p:sp>
      <p:sp>
        <p:nvSpPr>
          <p:cNvPr id="24" name="TextBox 23">
            <a:extLst>
              <a:ext uri="{FF2B5EF4-FFF2-40B4-BE49-F238E27FC236}">
                <a16:creationId xmlns:a16="http://schemas.microsoft.com/office/drawing/2014/main" id="{81125125-B7CB-9D42-8C04-FFA44648A564}"/>
              </a:ext>
            </a:extLst>
          </p:cNvPr>
          <p:cNvSpPr txBox="1"/>
          <p:nvPr/>
        </p:nvSpPr>
        <p:spPr>
          <a:xfrm>
            <a:off x="9258302" y="2706505"/>
            <a:ext cx="1924629" cy="369332"/>
          </a:xfrm>
          <a:prstGeom prst="rect">
            <a:avLst/>
          </a:prstGeom>
          <a:noFill/>
        </p:spPr>
        <p:txBody>
          <a:bodyPr wrap="none" rtlCol="0">
            <a:spAutoFit/>
          </a:bodyPr>
          <a:lstStyle/>
          <a:p>
            <a:r>
              <a:rPr lang="en-US" dirty="0">
                <a:solidFill>
                  <a:srgbClr val="00B0F0"/>
                </a:solidFill>
              </a:rPr>
              <a:t>Crick strand </a:t>
            </a:r>
            <a:r>
              <a:rPr lang="en-US" dirty="0" err="1">
                <a:solidFill>
                  <a:srgbClr val="00B0F0"/>
                </a:solidFill>
              </a:rPr>
              <a:t>piRNA</a:t>
            </a:r>
            <a:endParaRPr lang="en-US" dirty="0">
              <a:solidFill>
                <a:srgbClr val="00B0F0"/>
              </a:solidFill>
            </a:endParaRPr>
          </a:p>
        </p:txBody>
      </p:sp>
      <p:sp>
        <p:nvSpPr>
          <p:cNvPr id="15" name="TextBox 14">
            <a:extLst>
              <a:ext uri="{FF2B5EF4-FFF2-40B4-BE49-F238E27FC236}">
                <a16:creationId xmlns:a16="http://schemas.microsoft.com/office/drawing/2014/main" id="{FBB4A9FD-EAB5-C243-A788-99DCB08B2D2A}"/>
              </a:ext>
            </a:extLst>
          </p:cNvPr>
          <p:cNvSpPr txBox="1"/>
          <p:nvPr/>
        </p:nvSpPr>
        <p:spPr>
          <a:xfrm>
            <a:off x="10991841" y="6518205"/>
            <a:ext cx="1111202" cy="307777"/>
          </a:xfrm>
          <a:prstGeom prst="rect">
            <a:avLst/>
          </a:prstGeom>
          <a:noFill/>
        </p:spPr>
        <p:txBody>
          <a:bodyPr wrap="none" rtlCol="0">
            <a:spAutoFit/>
          </a:bodyPr>
          <a:lstStyle/>
          <a:p>
            <a:r>
              <a:rPr lang="en-US" sz="1400" dirty="0">
                <a:solidFill>
                  <a:schemeClr val="bg1"/>
                </a:solidFill>
              </a:rPr>
              <a:t>Unpublished</a:t>
            </a:r>
          </a:p>
        </p:txBody>
      </p:sp>
    </p:spTree>
    <p:extLst>
      <p:ext uri="{BB962C8B-B14F-4D97-AF65-F5344CB8AC3E}">
        <p14:creationId xmlns:p14="http://schemas.microsoft.com/office/powerpoint/2010/main" val="2194082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341A7B-5A9E-0D48-87D0-94021C04C443}"/>
              </a:ext>
            </a:extLst>
          </p:cNvPr>
          <p:cNvPicPr>
            <a:picLocks noChangeAspect="1"/>
          </p:cNvPicPr>
          <p:nvPr/>
        </p:nvPicPr>
        <p:blipFill>
          <a:blip r:embed="rId3"/>
          <a:stretch>
            <a:fillRect/>
          </a:stretch>
        </p:blipFill>
        <p:spPr>
          <a:xfrm>
            <a:off x="0" y="19482"/>
            <a:ext cx="12192000" cy="6819036"/>
          </a:xfrm>
          <a:prstGeom prst="rect">
            <a:avLst/>
          </a:prstGeom>
        </p:spPr>
      </p:pic>
      <p:pic>
        <p:nvPicPr>
          <p:cNvPr id="12" name="Picture 11">
            <a:extLst>
              <a:ext uri="{FF2B5EF4-FFF2-40B4-BE49-F238E27FC236}">
                <a16:creationId xmlns:a16="http://schemas.microsoft.com/office/drawing/2014/main" id="{D07EC34B-9D16-5042-8FED-E8D70622C15C}"/>
              </a:ext>
            </a:extLst>
          </p:cNvPr>
          <p:cNvPicPr>
            <a:picLocks noChangeAspect="1"/>
          </p:cNvPicPr>
          <p:nvPr/>
        </p:nvPicPr>
        <p:blipFill>
          <a:blip r:embed="rId4"/>
          <a:stretch>
            <a:fillRect/>
          </a:stretch>
        </p:blipFill>
        <p:spPr>
          <a:xfrm>
            <a:off x="4436074" y="2033342"/>
            <a:ext cx="7203989" cy="1506868"/>
          </a:xfrm>
          <a:prstGeom prst="rect">
            <a:avLst/>
          </a:prstGeom>
        </p:spPr>
      </p:pic>
    </p:spTree>
    <p:extLst>
      <p:ext uri="{BB962C8B-B14F-4D97-AF65-F5344CB8AC3E}">
        <p14:creationId xmlns:p14="http://schemas.microsoft.com/office/powerpoint/2010/main" val="348952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13" name="TextBox 12">
            <a:extLst>
              <a:ext uri="{FF2B5EF4-FFF2-40B4-BE49-F238E27FC236}">
                <a16:creationId xmlns:a16="http://schemas.microsoft.com/office/drawing/2014/main" id="{443D6D53-EBA3-244E-AFD4-27299BC70959}"/>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40" name="Title 1">
            <a:extLst>
              <a:ext uri="{FF2B5EF4-FFF2-40B4-BE49-F238E27FC236}">
                <a16:creationId xmlns:a16="http://schemas.microsoft.com/office/drawing/2014/main" id="{F79B9724-7553-F245-A541-769CE6FE9181}"/>
              </a:ext>
            </a:extLst>
          </p:cNvPr>
          <p:cNvSpPr txBox="1">
            <a:spLocks/>
          </p:cNvSpPr>
          <p:nvPr/>
        </p:nvSpPr>
        <p:spPr>
          <a:xfrm>
            <a:off x="838200" y="7591"/>
            <a:ext cx="10515600" cy="1306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p>
        </p:txBody>
      </p:sp>
      <p:sp>
        <p:nvSpPr>
          <p:cNvPr id="24" name="Title 1">
            <a:extLst>
              <a:ext uri="{FF2B5EF4-FFF2-40B4-BE49-F238E27FC236}">
                <a16:creationId xmlns:a16="http://schemas.microsoft.com/office/drawing/2014/main" id="{7BA047A7-8888-0541-93BD-85193C5E594D}"/>
              </a:ext>
            </a:extLst>
          </p:cNvPr>
          <p:cNvSpPr txBox="1">
            <a:spLocks/>
          </p:cNvSpPr>
          <p:nvPr/>
        </p:nvSpPr>
        <p:spPr>
          <a:xfrm>
            <a:off x="990600" y="159991"/>
            <a:ext cx="10515600" cy="1306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Summary</a:t>
            </a:r>
          </a:p>
        </p:txBody>
      </p:sp>
      <p:sp>
        <p:nvSpPr>
          <p:cNvPr id="2" name="TextBox 1">
            <a:extLst>
              <a:ext uri="{FF2B5EF4-FFF2-40B4-BE49-F238E27FC236}">
                <a16:creationId xmlns:a16="http://schemas.microsoft.com/office/drawing/2014/main" id="{6781A0C3-8192-A74D-80BB-330A288C67D4}"/>
              </a:ext>
            </a:extLst>
          </p:cNvPr>
          <p:cNvSpPr txBox="1"/>
          <p:nvPr/>
        </p:nvSpPr>
        <p:spPr>
          <a:xfrm>
            <a:off x="520121" y="1466554"/>
            <a:ext cx="7171373" cy="4524315"/>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Long first-exon is a common feature of the 33 eutherian-conserved pachytene </a:t>
            </a:r>
            <a:r>
              <a:rPr lang="en-US" sz="2400" dirty="0" err="1"/>
              <a:t>piRNA</a:t>
            </a:r>
            <a:r>
              <a:rPr lang="en-US" sz="2400" dirty="0"/>
              <a:t> loci, which produce most pachytene </a:t>
            </a:r>
            <a:r>
              <a:rPr lang="en-US" sz="2400" dirty="0" err="1"/>
              <a:t>piRNAs</a:t>
            </a:r>
            <a:r>
              <a:rPr lang="en-US" sz="2400" dirty="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These long-first-exon pachytene </a:t>
            </a:r>
            <a:r>
              <a:rPr lang="en-US" sz="2400" dirty="0" err="1"/>
              <a:t>piRNA</a:t>
            </a:r>
            <a:r>
              <a:rPr lang="en-US" sz="2400" dirty="0"/>
              <a:t> loci show broad H3K27ac in the testes of seven eutherian mammals with such data.</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transcripts of these long-first-exon pachytene </a:t>
            </a:r>
            <a:r>
              <a:rPr lang="en-US" sz="2400" dirty="0" err="1"/>
              <a:t>piRNA</a:t>
            </a:r>
            <a:r>
              <a:rPr lang="en-US" sz="2400" dirty="0"/>
              <a:t> loci are bound by the THO complex in mice, likely important for steering them for processing.</a:t>
            </a:r>
          </a:p>
        </p:txBody>
      </p:sp>
      <p:pic>
        <p:nvPicPr>
          <p:cNvPr id="3" name="Picture 2">
            <a:extLst>
              <a:ext uri="{FF2B5EF4-FFF2-40B4-BE49-F238E27FC236}">
                <a16:creationId xmlns:a16="http://schemas.microsoft.com/office/drawing/2014/main" id="{7FD9FB56-CB05-DD4D-B41F-EF5E1818413A}"/>
              </a:ext>
            </a:extLst>
          </p:cNvPr>
          <p:cNvPicPr>
            <a:picLocks noChangeAspect="1"/>
          </p:cNvPicPr>
          <p:nvPr/>
        </p:nvPicPr>
        <p:blipFill>
          <a:blip r:embed="rId3"/>
          <a:stretch>
            <a:fillRect/>
          </a:stretch>
        </p:blipFill>
        <p:spPr>
          <a:xfrm>
            <a:off x="7691494" y="1967435"/>
            <a:ext cx="4018890" cy="4079629"/>
          </a:xfrm>
          <a:prstGeom prst="rect">
            <a:avLst/>
          </a:prstGeom>
        </p:spPr>
      </p:pic>
    </p:spTree>
    <p:extLst>
      <p:ext uri="{BB962C8B-B14F-4D97-AF65-F5344CB8AC3E}">
        <p14:creationId xmlns:p14="http://schemas.microsoft.com/office/powerpoint/2010/main" val="186926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Pachytene </a:t>
            </a:r>
            <a:r>
              <a:rPr lang="en-US" sz="3200" b="1" dirty="0" err="1"/>
              <a:t>piRNAs</a:t>
            </a:r>
            <a:r>
              <a:rPr lang="en-US" sz="3200" b="1" dirty="0"/>
              <a:t> in mice derive from ~100 genes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31" name="TextBox 30">
            <a:extLst>
              <a:ext uri="{FF2B5EF4-FFF2-40B4-BE49-F238E27FC236}">
                <a16:creationId xmlns:a16="http://schemas.microsoft.com/office/drawing/2014/main" id="{C8211A95-198F-6E4A-9BE5-B7F5702581F5}"/>
              </a:ext>
            </a:extLst>
          </p:cNvPr>
          <p:cNvSpPr txBox="1"/>
          <p:nvPr/>
        </p:nvSpPr>
        <p:spPr>
          <a:xfrm>
            <a:off x="8519520" y="5042295"/>
            <a:ext cx="3457159" cy="1200329"/>
          </a:xfrm>
          <a:prstGeom prst="rect">
            <a:avLst/>
          </a:prstGeom>
          <a:noFill/>
        </p:spPr>
        <p:txBody>
          <a:bodyPr wrap="square">
            <a:spAutoFit/>
          </a:bodyPr>
          <a:lstStyle/>
          <a:p>
            <a:pPr algn="r"/>
            <a:r>
              <a:rPr lang="en-US" sz="1200" dirty="0"/>
              <a:t>Girard et al., </a:t>
            </a:r>
            <a:r>
              <a:rPr lang="en-US" sz="1200" i="1" dirty="0"/>
              <a:t>Nature</a:t>
            </a:r>
            <a:r>
              <a:rPr lang="en-US" sz="1200" dirty="0"/>
              <a:t>, 2006</a:t>
            </a:r>
          </a:p>
          <a:p>
            <a:pPr algn="r"/>
            <a:r>
              <a:rPr lang="en-US" sz="1200" dirty="0"/>
              <a:t>Lau et al., Science, 2006</a:t>
            </a:r>
          </a:p>
          <a:p>
            <a:pPr algn="r"/>
            <a:r>
              <a:rPr lang="en-US" sz="1200" dirty="0" err="1"/>
              <a:t>Aravin</a:t>
            </a:r>
            <a:r>
              <a:rPr lang="en-US" sz="1200" dirty="0"/>
              <a:t> et al., Nature, 2006</a:t>
            </a:r>
          </a:p>
          <a:p>
            <a:pPr algn="r"/>
            <a:r>
              <a:rPr lang="en-US" sz="1200" dirty="0"/>
              <a:t>Li et al., </a:t>
            </a:r>
            <a:r>
              <a:rPr lang="en-US" sz="1200" i="1" dirty="0"/>
              <a:t>Mol Cell</a:t>
            </a:r>
            <a:r>
              <a:rPr lang="en-US" sz="1200" dirty="0"/>
              <a:t>, 2013</a:t>
            </a:r>
          </a:p>
          <a:p>
            <a:pPr algn="r"/>
            <a:r>
              <a:rPr lang="en-US" sz="1200" dirty="0"/>
              <a:t>Gou et al., </a:t>
            </a:r>
            <a:r>
              <a:rPr lang="en-US" sz="1200" i="1" dirty="0"/>
              <a:t>Cell Research</a:t>
            </a:r>
            <a:r>
              <a:rPr lang="en-US" sz="1200" dirty="0"/>
              <a:t>, 2014</a:t>
            </a:r>
          </a:p>
          <a:p>
            <a:pPr algn="r"/>
            <a:r>
              <a:rPr lang="en-US" sz="1200" dirty="0" err="1"/>
              <a:t>Ozata</a:t>
            </a:r>
            <a:r>
              <a:rPr lang="en-US" sz="1200" dirty="0"/>
              <a:t> et al., </a:t>
            </a:r>
            <a:r>
              <a:rPr lang="en-US" sz="1200" i="1" dirty="0"/>
              <a:t>Nature Review Genetics</a:t>
            </a:r>
            <a:r>
              <a:rPr lang="en-US" sz="1200" dirty="0"/>
              <a:t>, 2019</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1447897" cy="400110"/>
          </a:xfrm>
          <a:prstGeom prst="rect">
            <a:avLst/>
          </a:prstGeom>
          <a:noFill/>
        </p:spPr>
        <p:txBody>
          <a:bodyPr wrap="none" rtlCol="0">
            <a:spAutoFit/>
          </a:bodyPr>
          <a:lstStyle/>
          <a:p>
            <a:r>
              <a:rPr lang="en-US" sz="2000" b="1" dirty="0">
                <a:solidFill>
                  <a:srgbClr val="0070C0"/>
                </a:solidFill>
              </a:rPr>
              <a:t>Background</a:t>
            </a:r>
          </a:p>
        </p:txBody>
      </p:sp>
      <p:pic>
        <p:nvPicPr>
          <p:cNvPr id="3" name="Picture 2">
            <a:extLst>
              <a:ext uri="{FF2B5EF4-FFF2-40B4-BE49-F238E27FC236}">
                <a16:creationId xmlns:a16="http://schemas.microsoft.com/office/drawing/2014/main" id="{1EBC4852-5F02-1147-85D8-A778849B0D3F}"/>
              </a:ext>
            </a:extLst>
          </p:cNvPr>
          <p:cNvPicPr>
            <a:picLocks noChangeAspect="1"/>
          </p:cNvPicPr>
          <p:nvPr/>
        </p:nvPicPr>
        <p:blipFill>
          <a:blip r:embed="rId4"/>
          <a:stretch>
            <a:fillRect/>
          </a:stretch>
        </p:blipFill>
        <p:spPr>
          <a:xfrm>
            <a:off x="1410970" y="1546809"/>
            <a:ext cx="9370060" cy="4448629"/>
          </a:xfrm>
          <a:prstGeom prst="rect">
            <a:avLst/>
          </a:prstGeom>
        </p:spPr>
      </p:pic>
      <p:pic>
        <p:nvPicPr>
          <p:cNvPr id="10" name="Picture 9">
            <a:extLst>
              <a:ext uri="{FF2B5EF4-FFF2-40B4-BE49-F238E27FC236}">
                <a16:creationId xmlns:a16="http://schemas.microsoft.com/office/drawing/2014/main" id="{4DE26ADB-8B60-A741-95BC-E159C45709A7}"/>
              </a:ext>
            </a:extLst>
          </p:cNvPr>
          <p:cNvPicPr>
            <a:picLocks noChangeAspect="1"/>
          </p:cNvPicPr>
          <p:nvPr/>
        </p:nvPicPr>
        <p:blipFill rotWithShape="1">
          <a:blip r:embed="rId4"/>
          <a:srcRect b="60026"/>
          <a:stretch/>
        </p:blipFill>
        <p:spPr>
          <a:xfrm>
            <a:off x="1410969" y="1546810"/>
            <a:ext cx="9370060" cy="1778282"/>
          </a:xfrm>
          <a:prstGeom prst="rect">
            <a:avLst/>
          </a:prstGeom>
        </p:spPr>
      </p:pic>
    </p:spTree>
    <p:custDataLst>
      <p:tags r:id="rId1"/>
    </p:custDataLst>
    <p:extLst>
      <p:ext uri="{BB962C8B-B14F-4D97-AF65-F5344CB8AC3E}">
        <p14:creationId xmlns:p14="http://schemas.microsoft.com/office/powerpoint/2010/main" val="256727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198" y="655906"/>
            <a:ext cx="10515600" cy="735722"/>
          </a:xfrm>
        </p:spPr>
        <p:txBody>
          <a:bodyPr>
            <a:normAutofit/>
          </a:bodyPr>
          <a:lstStyle/>
          <a:p>
            <a:pPr algn="ctr"/>
            <a:r>
              <a:rPr lang="en-US" sz="3600" dirty="0"/>
              <a:t>Acknowledgements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19" y="2124052"/>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814899" y="6395547"/>
            <a:ext cx="4161780"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22" name="TextBox 21">
            <a:extLst>
              <a:ext uri="{FF2B5EF4-FFF2-40B4-BE49-F238E27FC236}">
                <a16:creationId xmlns:a16="http://schemas.microsoft.com/office/drawing/2014/main" id="{027E0C2E-1ABF-B946-B587-01848B781D45}"/>
              </a:ext>
            </a:extLst>
          </p:cNvPr>
          <p:cNvSpPr txBox="1"/>
          <p:nvPr/>
        </p:nvSpPr>
        <p:spPr>
          <a:xfrm>
            <a:off x="6701643" y="2366974"/>
            <a:ext cx="4506670" cy="3785652"/>
          </a:xfrm>
          <a:prstGeom prst="rect">
            <a:avLst/>
          </a:prstGeom>
          <a:noFill/>
        </p:spPr>
        <p:txBody>
          <a:bodyPr wrap="square" rtlCol="0">
            <a:spAutoFit/>
          </a:bodyPr>
          <a:lstStyle/>
          <a:p>
            <a:r>
              <a:rPr lang="en-US" sz="2400" dirty="0"/>
              <a:t>Thanks to all the collaborators!</a:t>
            </a:r>
            <a:endParaRPr lang="en-US" sz="2400" u="sng" dirty="0"/>
          </a:p>
          <a:p>
            <a:endParaRPr lang="en-US" sz="2400" dirty="0"/>
          </a:p>
          <a:p>
            <a:r>
              <a:rPr lang="en-US" sz="2400" dirty="0" err="1"/>
              <a:t>Zhiping</a:t>
            </a:r>
            <a:r>
              <a:rPr lang="en-US" sz="2400" dirty="0"/>
              <a:t> Weng</a:t>
            </a:r>
          </a:p>
          <a:p>
            <a:r>
              <a:rPr lang="en-US" sz="2400" dirty="0"/>
              <a:t>Phil </a:t>
            </a:r>
            <a:r>
              <a:rPr lang="en-US" sz="2400" dirty="0" err="1"/>
              <a:t>Zamore</a:t>
            </a:r>
            <a:endParaRPr lang="en-US" sz="2400" dirty="0"/>
          </a:p>
          <a:p>
            <a:r>
              <a:rPr lang="en-US" sz="2400" dirty="0"/>
              <a:t>Bill </a:t>
            </a:r>
            <a:r>
              <a:rPr lang="en-US" sz="2400" dirty="0" err="1"/>
              <a:t>Theurkauf</a:t>
            </a:r>
            <a:endParaRPr lang="en-US" sz="2400" dirty="0"/>
          </a:p>
          <a:p>
            <a:r>
              <a:rPr lang="en-US" sz="2400" dirty="0" err="1"/>
              <a:t>Kaili</a:t>
            </a:r>
            <a:r>
              <a:rPr lang="en-US" sz="2400" dirty="0"/>
              <a:t> Fan</a:t>
            </a:r>
          </a:p>
          <a:p>
            <a:r>
              <a:rPr lang="en-US" sz="2400" dirty="0"/>
              <a:t>Deniz </a:t>
            </a:r>
            <a:r>
              <a:rPr lang="en-US" sz="2400" dirty="0" err="1"/>
              <a:t>Ozata</a:t>
            </a:r>
            <a:endParaRPr lang="en-US" sz="2400" dirty="0"/>
          </a:p>
          <a:p>
            <a:r>
              <a:rPr lang="en-US" sz="2400" dirty="0"/>
              <a:t>Gen Zhang</a:t>
            </a:r>
          </a:p>
          <a:p>
            <a:r>
              <a:rPr lang="en-US" sz="2400" dirty="0"/>
              <a:t>Bo Xu</a:t>
            </a:r>
          </a:p>
          <a:p>
            <a:r>
              <a:rPr lang="en-US" sz="2400" dirty="0" err="1"/>
              <a:t>Zhongren</a:t>
            </a:r>
            <a:r>
              <a:rPr lang="en-US" sz="2400" dirty="0"/>
              <a:t> Hu</a:t>
            </a:r>
          </a:p>
        </p:txBody>
      </p:sp>
      <p:pic>
        <p:nvPicPr>
          <p:cNvPr id="30" name="Picture 29" descr="Text&#10;&#10;Description automatically generated with medium confidence">
            <a:extLst>
              <a:ext uri="{FF2B5EF4-FFF2-40B4-BE49-F238E27FC236}">
                <a16:creationId xmlns:a16="http://schemas.microsoft.com/office/drawing/2014/main" id="{AE18E11B-9F85-1446-B31D-7544A287D4F0}"/>
              </a:ext>
            </a:extLst>
          </p:cNvPr>
          <p:cNvPicPr>
            <a:picLocks noChangeAspect="1"/>
          </p:cNvPicPr>
          <p:nvPr/>
        </p:nvPicPr>
        <p:blipFill>
          <a:blip r:embed="rId3"/>
          <a:stretch>
            <a:fillRect/>
          </a:stretch>
        </p:blipFill>
        <p:spPr>
          <a:xfrm>
            <a:off x="8954978" y="268613"/>
            <a:ext cx="2976968" cy="635003"/>
          </a:xfrm>
          <a:prstGeom prst="rect">
            <a:avLst/>
          </a:prstGeom>
        </p:spPr>
      </p:pic>
      <p:pic>
        <p:nvPicPr>
          <p:cNvPr id="31" name="Picture 30" descr="Logo&#10;&#10;Description automatically generated">
            <a:extLst>
              <a:ext uri="{FF2B5EF4-FFF2-40B4-BE49-F238E27FC236}">
                <a16:creationId xmlns:a16="http://schemas.microsoft.com/office/drawing/2014/main" id="{2999BCDA-B86F-F545-9EBE-2E2A9B77B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54" y="193350"/>
            <a:ext cx="1423988" cy="785531"/>
          </a:xfrm>
          <a:prstGeom prst="rect">
            <a:avLst/>
          </a:prstGeom>
        </p:spPr>
      </p:pic>
      <p:pic>
        <p:nvPicPr>
          <p:cNvPr id="32" name="Picture 31" descr="Logo, company name&#10;&#10;Description automatically generated">
            <a:extLst>
              <a:ext uri="{FF2B5EF4-FFF2-40B4-BE49-F238E27FC236}">
                <a16:creationId xmlns:a16="http://schemas.microsoft.com/office/drawing/2014/main" id="{359B7621-AA27-A64B-999C-DF7F53E98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054" y="791557"/>
            <a:ext cx="1423988" cy="800100"/>
          </a:xfrm>
          <a:prstGeom prst="rect">
            <a:avLst/>
          </a:prstGeom>
        </p:spPr>
      </p:pic>
      <p:pic>
        <p:nvPicPr>
          <p:cNvPr id="33" name="Picture 32" descr="Text&#10;&#10;Description automatically generated with low confidence">
            <a:extLst>
              <a:ext uri="{FF2B5EF4-FFF2-40B4-BE49-F238E27FC236}">
                <a16:creationId xmlns:a16="http://schemas.microsoft.com/office/drawing/2014/main" id="{6FDE39C4-DBF7-824E-9F03-3FD48FB0B3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055" y="1591658"/>
            <a:ext cx="1423988" cy="382014"/>
          </a:xfrm>
          <a:prstGeom prst="rect">
            <a:avLst/>
          </a:prstGeom>
        </p:spPr>
      </p:pic>
      <p:pic>
        <p:nvPicPr>
          <p:cNvPr id="34" name="Picture 33" descr="Shape&#10;&#10;Description automatically generated with medium confidence">
            <a:extLst>
              <a:ext uri="{FF2B5EF4-FFF2-40B4-BE49-F238E27FC236}">
                <a16:creationId xmlns:a16="http://schemas.microsoft.com/office/drawing/2014/main" id="{17AA0721-D5A7-3A45-9CBF-5A20749916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6997" y="945592"/>
            <a:ext cx="1873750" cy="965265"/>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38514A7C-020F-1C46-81E9-5B766153E782}"/>
              </a:ext>
            </a:extLst>
          </p:cNvPr>
          <p:cNvPicPr>
            <a:picLocks noChangeAspect="1"/>
          </p:cNvPicPr>
          <p:nvPr/>
        </p:nvPicPr>
        <p:blipFill rotWithShape="1">
          <a:blip r:embed="rId8"/>
          <a:srcRect l="8786" r="26027"/>
          <a:stretch/>
        </p:blipFill>
        <p:spPr>
          <a:xfrm>
            <a:off x="1684042" y="2443577"/>
            <a:ext cx="4506670" cy="3632446"/>
          </a:xfrm>
          <a:prstGeom prst="rect">
            <a:avLst/>
          </a:prstGeom>
        </p:spPr>
      </p:pic>
    </p:spTree>
    <p:extLst>
      <p:ext uri="{BB962C8B-B14F-4D97-AF65-F5344CB8AC3E}">
        <p14:creationId xmlns:p14="http://schemas.microsoft.com/office/powerpoint/2010/main" val="158806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What causes pachytene </a:t>
            </a:r>
            <a:r>
              <a:rPr lang="en-US" sz="3200" b="1" dirty="0" err="1"/>
              <a:t>piRNA</a:t>
            </a:r>
            <a:r>
              <a:rPr lang="en-US" sz="3200" b="1" dirty="0"/>
              <a:t> genes to produce </a:t>
            </a:r>
            <a:r>
              <a:rPr lang="en-US" sz="3200" b="1" dirty="0" err="1"/>
              <a:t>piRNAs</a:t>
            </a:r>
            <a:r>
              <a:rPr lang="en-US" sz="3200" b="1" dirty="0"/>
              <a:t>?</a:t>
            </a:r>
          </a:p>
        </p:txBody>
      </p: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9" name="TextBox 8">
            <a:extLst>
              <a:ext uri="{FF2B5EF4-FFF2-40B4-BE49-F238E27FC236}">
                <a16:creationId xmlns:a16="http://schemas.microsoft.com/office/drawing/2014/main" id="{2C58EED1-1157-FC4A-9CEC-1AC9F5BD31CE}"/>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36" name="TextBox 35">
            <a:extLst>
              <a:ext uri="{FF2B5EF4-FFF2-40B4-BE49-F238E27FC236}">
                <a16:creationId xmlns:a16="http://schemas.microsoft.com/office/drawing/2014/main" id="{4C11EBB7-77F3-9844-BC32-FC891D5B7B7C}"/>
              </a:ext>
            </a:extLst>
          </p:cNvPr>
          <p:cNvSpPr txBox="1"/>
          <p:nvPr/>
        </p:nvSpPr>
        <p:spPr>
          <a:xfrm>
            <a:off x="215320" y="73254"/>
            <a:ext cx="1447897" cy="400110"/>
          </a:xfrm>
          <a:prstGeom prst="rect">
            <a:avLst/>
          </a:prstGeom>
          <a:noFill/>
        </p:spPr>
        <p:txBody>
          <a:bodyPr wrap="none" rtlCol="0">
            <a:spAutoFit/>
          </a:bodyPr>
          <a:lstStyle/>
          <a:p>
            <a:r>
              <a:rPr lang="en-US" sz="2000" b="1" dirty="0">
                <a:solidFill>
                  <a:srgbClr val="0070C0"/>
                </a:solidFill>
              </a:rPr>
              <a:t>Background</a:t>
            </a:r>
          </a:p>
        </p:txBody>
      </p:sp>
      <p:cxnSp>
        <p:nvCxnSpPr>
          <p:cNvPr id="13" name="Straight Connector 12">
            <a:extLst>
              <a:ext uri="{FF2B5EF4-FFF2-40B4-BE49-F238E27FC236}">
                <a16:creationId xmlns:a16="http://schemas.microsoft.com/office/drawing/2014/main" id="{FE22E0A1-6FA9-2D49-90E2-C1DB89B81AA8}"/>
              </a:ext>
            </a:extLst>
          </p:cNvPr>
          <p:cNvCxnSpPr/>
          <p:nvPr/>
        </p:nvCxnSpPr>
        <p:spPr>
          <a:xfrm>
            <a:off x="215320" y="116937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22" name="TextBox 21">
            <a:extLst>
              <a:ext uri="{FF2B5EF4-FFF2-40B4-BE49-F238E27FC236}">
                <a16:creationId xmlns:a16="http://schemas.microsoft.com/office/drawing/2014/main" id="{8895ABAA-FB2B-994E-A833-23C1D873E6D0}"/>
              </a:ext>
            </a:extLst>
          </p:cNvPr>
          <p:cNvSpPr txBox="1"/>
          <p:nvPr/>
        </p:nvSpPr>
        <p:spPr>
          <a:xfrm>
            <a:off x="1173480" y="1440479"/>
            <a:ext cx="9197340" cy="646331"/>
          </a:xfrm>
          <a:prstGeom prst="rect">
            <a:avLst/>
          </a:prstGeom>
          <a:noFill/>
        </p:spPr>
        <p:txBody>
          <a:bodyPr wrap="square">
            <a:spAutoFit/>
          </a:bodyPr>
          <a:lstStyle/>
          <a:p>
            <a:pPr>
              <a:buFont typeface="+mj-lt"/>
              <a:buAutoNum type="arabicPeriod"/>
            </a:pPr>
            <a:r>
              <a:rPr lang="en-US" dirty="0">
                <a:solidFill>
                  <a:srgbClr val="000000"/>
                </a:solidFill>
                <a:effectLst/>
                <a:latin typeface="Helvetica Neue" panose="02000503000000020004" pitchFamily="2" charset="0"/>
              </a:rPr>
              <a:t>Besides A-MYB, what features regulate the transcription of pachytene </a:t>
            </a:r>
            <a:r>
              <a:rPr lang="en-US" dirty="0" err="1">
                <a:solidFill>
                  <a:srgbClr val="000000"/>
                </a:solidFill>
                <a:effectLst/>
                <a:latin typeface="Helvetica Neue" panose="02000503000000020004" pitchFamily="2" charset="0"/>
              </a:rPr>
              <a:t>piRNA</a:t>
            </a:r>
            <a:r>
              <a:rPr lang="en-US" dirty="0">
                <a:solidFill>
                  <a:srgbClr val="000000"/>
                </a:solidFill>
                <a:effectLst/>
                <a:latin typeface="Helvetica Neue" panose="02000503000000020004" pitchFamily="2" charset="0"/>
              </a:rPr>
              <a:t> genes?</a:t>
            </a:r>
          </a:p>
          <a:p>
            <a:r>
              <a:rPr lang="en-US" dirty="0">
                <a:solidFill>
                  <a:srgbClr val="000000"/>
                </a:solidFill>
                <a:effectLst/>
                <a:latin typeface="Helvetica Neue" panose="02000503000000020004" pitchFamily="2" charset="0"/>
              </a:rPr>
              <a:t>2. What determines which transcripts can be steered into the </a:t>
            </a:r>
            <a:r>
              <a:rPr lang="en-US" dirty="0" err="1">
                <a:solidFill>
                  <a:srgbClr val="000000"/>
                </a:solidFill>
                <a:effectLst/>
                <a:latin typeface="Helvetica Neue" panose="02000503000000020004" pitchFamily="2" charset="0"/>
              </a:rPr>
              <a:t>piRNA</a:t>
            </a:r>
            <a:r>
              <a:rPr lang="en-US" dirty="0">
                <a:solidFill>
                  <a:srgbClr val="000000"/>
                </a:solidFill>
                <a:effectLst/>
                <a:latin typeface="Helvetica Neue" panose="02000503000000020004" pitchFamily="2" charset="0"/>
              </a:rPr>
              <a:t> pathway?</a:t>
            </a:r>
          </a:p>
        </p:txBody>
      </p:sp>
      <p:pic>
        <p:nvPicPr>
          <p:cNvPr id="20" name="Picture 19">
            <a:extLst>
              <a:ext uri="{FF2B5EF4-FFF2-40B4-BE49-F238E27FC236}">
                <a16:creationId xmlns:a16="http://schemas.microsoft.com/office/drawing/2014/main" id="{1C77002C-8B75-BA49-81B8-905904174344}"/>
              </a:ext>
            </a:extLst>
          </p:cNvPr>
          <p:cNvPicPr>
            <a:picLocks noChangeAspect="1"/>
          </p:cNvPicPr>
          <p:nvPr/>
        </p:nvPicPr>
        <p:blipFill>
          <a:blip r:embed="rId4"/>
          <a:stretch>
            <a:fillRect/>
          </a:stretch>
        </p:blipFill>
        <p:spPr>
          <a:xfrm>
            <a:off x="598170" y="2331158"/>
            <a:ext cx="11163300" cy="3886200"/>
          </a:xfrm>
          <a:prstGeom prst="rect">
            <a:avLst/>
          </a:prstGeom>
        </p:spPr>
      </p:pic>
      <p:pic>
        <p:nvPicPr>
          <p:cNvPr id="10" name="Picture 9">
            <a:extLst>
              <a:ext uri="{FF2B5EF4-FFF2-40B4-BE49-F238E27FC236}">
                <a16:creationId xmlns:a16="http://schemas.microsoft.com/office/drawing/2014/main" id="{ACE19A84-C350-514A-8481-8B25AEE93E13}"/>
              </a:ext>
            </a:extLst>
          </p:cNvPr>
          <p:cNvPicPr>
            <a:picLocks noChangeAspect="1"/>
          </p:cNvPicPr>
          <p:nvPr/>
        </p:nvPicPr>
        <p:blipFill rotWithShape="1">
          <a:blip r:embed="rId4"/>
          <a:srcRect b="41385"/>
          <a:stretch/>
        </p:blipFill>
        <p:spPr>
          <a:xfrm>
            <a:off x="598170" y="2331157"/>
            <a:ext cx="11163300" cy="2277913"/>
          </a:xfrm>
          <a:prstGeom prst="rect">
            <a:avLst/>
          </a:prstGeom>
        </p:spPr>
      </p:pic>
    </p:spTree>
    <p:custDataLst>
      <p:tags r:id="rId1"/>
    </p:custDataLst>
    <p:extLst>
      <p:ext uri="{BB962C8B-B14F-4D97-AF65-F5344CB8AC3E}">
        <p14:creationId xmlns:p14="http://schemas.microsoft.com/office/powerpoint/2010/main" val="3118962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200" b="1" dirty="0"/>
              <a:t>Half of mouse pachytene </a:t>
            </a:r>
            <a:r>
              <a:rPr lang="en-US" sz="3200" b="1" dirty="0" err="1"/>
              <a:t>piRNA</a:t>
            </a:r>
            <a:r>
              <a:rPr lang="en-US" sz="3200" b="1" dirty="0"/>
              <a:t> genes have long first exons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14" name="TextBox 13">
            <a:extLst>
              <a:ext uri="{FF2B5EF4-FFF2-40B4-BE49-F238E27FC236}">
                <a16:creationId xmlns:a16="http://schemas.microsoft.com/office/drawing/2014/main" id="{F88B8725-4873-CF46-9E68-404E5E139EA2}"/>
              </a:ext>
            </a:extLst>
          </p:cNvPr>
          <p:cNvSpPr txBox="1"/>
          <p:nvPr/>
        </p:nvSpPr>
        <p:spPr>
          <a:xfrm>
            <a:off x="8548760" y="6027145"/>
            <a:ext cx="3457159" cy="276999"/>
          </a:xfrm>
          <a:prstGeom prst="rect">
            <a:avLst/>
          </a:prstGeom>
          <a:noFill/>
        </p:spPr>
        <p:txBody>
          <a:bodyPr wrap="square">
            <a:spAutoFit/>
          </a:bodyPr>
          <a:lstStyle/>
          <a:p>
            <a:pPr algn="r"/>
            <a:r>
              <a:rPr lang="en-US" sz="1200" dirty="0"/>
              <a:t>Yu and Fan et al., </a:t>
            </a:r>
            <a:r>
              <a:rPr lang="en-US" sz="1200" i="1" dirty="0"/>
              <a:t>Nature Communications</a:t>
            </a:r>
            <a:r>
              <a:rPr lang="en-US" sz="1200" dirty="0"/>
              <a:t>, 2021</a:t>
            </a:r>
          </a:p>
        </p:txBody>
      </p:sp>
      <p:sp>
        <p:nvSpPr>
          <p:cNvPr id="12" name="TextBox 11">
            <a:extLst>
              <a:ext uri="{FF2B5EF4-FFF2-40B4-BE49-F238E27FC236}">
                <a16:creationId xmlns:a16="http://schemas.microsoft.com/office/drawing/2014/main" id="{A5EA4DBB-0799-9049-8FEB-D5A0B3E48CD5}"/>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13" name="TextBox 12">
            <a:extLst>
              <a:ext uri="{FF2B5EF4-FFF2-40B4-BE49-F238E27FC236}">
                <a16:creationId xmlns:a16="http://schemas.microsoft.com/office/drawing/2014/main" id="{6A5A1BD6-02F1-FC47-8136-F271EB8753FB}"/>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4" name="Picture 3">
            <a:extLst>
              <a:ext uri="{FF2B5EF4-FFF2-40B4-BE49-F238E27FC236}">
                <a16:creationId xmlns:a16="http://schemas.microsoft.com/office/drawing/2014/main" id="{5F0B3AA7-3A52-B347-810F-C1EFB59232A0}"/>
              </a:ext>
            </a:extLst>
          </p:cNvPr>
          <p:cNvPicPr>
            <a:picLocks noChangeAspect="1"/>
          </p:cNvPicPr>
          <p:nvPr/>
        </p:nvPicPr>
        <p:blipFill>
          <a:blip r:embed="rId3"/>
          <a:stretch>
            <a:fillRect/>
          </a:stretch>
        </p:blipFill>
        <p:spPr>
          <a:xfrm>
            <a:off x="2642343" y="1871705"/>
            <a:ext cx="6907312" cy="4155439"/>
          </a:xfrm>
          <a:prstGeom prst="rect">
            <a:avLst/>
          </a:prstGeom>
        </p:spPr>
      </p:pic>
    </p:spTree>
    <p:extLst>
      <p:ext uri="{BB962C8B-B14F-4D97-AF65-F5344CB8AC3E}">
        <p14:creationId xmlns:p14="http://schemas.microsoft.com/office/powerpoint/2010/main" val="2609697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0" y="304803"/>
            <a:ext cx="12192000" cy="1009351"/>
          </a:xfrm>
        </p:spPr>
        <p:txBody>
          <a:bodyPr>
            <a:normAutofit/>
          </a:bodyPr>
          <a:lstStyle/>
          <a:p>
            <a:pPr algn="ctr"/>
            <a:r>
              <a:rPr lang="en-US" sz="3200" b="1" dirty="0"/>
              <a:t>Long-first-exon pachytene </a:t>
            </a:r>
            <a:r>
              <a:rPr lang="en-US" sz="3200" b="1" dirty="0" err="1"/>
              <a:t>piRNA</a:t>
            </a:r>
            <a:r>
              <a:rPr lang="en-US" sz="3200" b="1" dirty="0"/>
              <a:t> genes show broad histone acylation</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14" name="TextBox 13">
            <a:extLst>
              <a:ext uri="{FF2B5EF4-FFF2-40B4-BE49-F238E27FC236}">
                <a16:creationId xmlns:a16="http://schemas.microsoft.com/office/drawing/2014/main" id="{F88B8725-4873-CF46-9E68-404E5E139EA2}"/>
              </a:ext>
            </a:extLst>
          </p:cNvPr>
          <p:cNvSpPr txBox="1"/>
          <p:nvPr/>
        </p:nvSpPr>
        <p:spPr>
          <a:xfrm>
            <a:off x="8548760" y="6027145"/>
            <a:ext cx="3457159" cy="276999"/>
          </a:xfrm>
          <a:prstGeom prst="rect">
            <a:avLst/>
          </a:prstGeom>
          <a:noFill/>
        </p:spPr>
        <p:txBody>
          <a:bodyPr wrap="square">
            <a:spAutoFit/>
          </a:bodyPr>
          <a:lstStyle/>
          <a:p>
            <a:pPr algn="r"/>
            <a:r>
              <a:rPr lang="en-US" sz="1200" dirty="0"/>
              <a:t>Yu and Fan et al., </a:t>
            </a:r>
            <a:r>
              <a:rPr lang="en-US" sz="1200" i="1" dirty="0"/>
              <a:t>Nature Communications</a:t>
            </a:r>
            <a:r>
              <a:rPr lang="en-US" sz="1200" dirty="0"/>
              <a:t>, 2021</a:t>
            </a:r>
          </a:p>
        </p:txBody>
      </p:sp>
      <p:sp>
        <p:nvSpPr>
          <p:cNvPr id="12" name="TextBox 11">
            <a:extLst>
              <a:ext uri="{FF2B5EF4-FFF2-40B4-BE49-F238E27FC236}">
                <a16:creationId xmlns:a16="http://schemas.microsoft.com/office/drawing/2014/main" id="{A5EA4DBB-0799-9049-8FEB-D5A0B3E48CD5}"/>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13" name="TextBox 12">
            <a:extLst>
              <a:ext uri="{FF2B5EF4-FFF2-40B4-BE49-F238E27FC236}">
                <a16:creationId xmlns:a16="http://schemas.microsoft.com/office/drawing/2014/main" id="{6A5A1BD6-02F1-FC47-8136-F271EB8753FB}"/>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5" name="Picture 4">
            <a:extLst>
              <a:ext uri="{FF2B5EF4-FFF2-40B4-BE49-F238E27FC236}">
                <a16:creationId xmlns:a16="http://schemas.microsoft.com/office/drawing/2014/main" id="{7B7C9BC6-3613-A849-9061-4A3AAA2F541D}"/>
              </a:ext>
            </a:extLst>
          </p:cNvPr>
          <p:cNvPicPr>
            <a:picLocks noChangeAspect="1"/>
          </p:cNvPicPr>
          <p:nvPr/>
        </p:nvPicPr>
        <p:blipFill>
          <a:blip r:embed="rId3"/>
          <a:stretch>
            <a:fillRect/>
          </a:stretch>
        </p:blipFill>
        <p:spPr>
          <a:xfrm>
            <a:off x="5477510" y="1949117"/>
            <a:ext cx="4703670" cy="3677919"/>
          </a:xfrm>
          <a:prstGeom prst="rect">
            <a:avLst/>
          </a:prstGeom>
        </p:spPr>
      </p:pic>
      <p:pic>
        <p:nvPicPr>
          <p:cNvPr id="9" name="Picture 8">
            <a:extLst>
              <a:ext uri="{FF2B5EF4-FFF2-40B4-BE49-F238E27FC236}">
                <a16:creationId xmlns:a16="http://schemas.microsoft.com/office/drawing/2014/main" id="{13E91782-DDFA-FC42-903C-A8BE18F75AE1}"/>
              </a:ext>
            </a:extLst>
          </p:cNvPr>
          <p:cNvPicPr>
            <a:picLocks noChangeAspect="1"/>
          </p:cNvPicPr>
          <p:nvPr/>
        </p:nvPicPr>
        <p:blipFill>
          <a:blip r:embed="rId4"/>
          <a:stretch>
            <a:fillRect/>
          </a:stretch>
        </p:blipFill>
        <p:spPr>
          <a:xfrm>
            <a:off x="1821180" y="1405557"/>
            <a:ext cx="2754615" cy="4294917"/>
          </a:xfrm>
          <a:prstGeom prst="rect">
            <a:avLst/>
          </a:prstGeom>
        </p:spPr>
      </p:pic>
      <p:sp>
        <p:nvSpPr>
          <p:cNvPr id="10" name="TextBox 9">
            <a:extLst>
              <a:ext uri="{FF2B5EF4-FFF2-40B4-BE49-F238E27FC236}">
                <a16:creationId xmlns:a16="http://schemas.microsoft.com/office/drawing/2014/main" id="{E01C2C5F-CD0C-E147-849B-2790BA507F63}"/>
              </a:ext>
            </a:extLst>
          </p:cNvPr>
          <p:cNvSpPr txBox="1"/>
          <p:nvPr/>
        </p:nvSpPr>
        <p:spPr>
          <a:xfrm>
            <a:off x="1676400" y="5672272"/>
            <a:ext cx="3558540" cy="646331"/>
          </a:xfrm>
          <a:prstGeom prst="rect">
            <a:avLst/>
          </a:prstGeom>
          <a:noFill/>
        </p:spPr>
        <p:txBody>
          <a:bodyPr wrap="square" rtlCol="0">
            <a:spAutoFit/>
          </a:bodyPr>
          <a:lstStyle/>
          <a:p>
            <a:r>
              <a:rPr lang="en-US" dirty="0"/>
              <a:t>| 3´ end of first exon</a:t>
            </a:r>
          </a:p>
          <a:p>
            <a:r>
              <a:rPr lang="en-US" dirty="0">
                <a:solidFill>
                  <a:schemeClr val="accent1"/>
                </a:solidFill>
              </a:rPr>
              <a:t>| 3´ end of pachytene </a:t>
            </a:r>
            <a:r>
              <a:rPr lang="en-US" dirty="0" err="1">
                <a:solidFill>
                  <a:schemeClr val="accent1"/>
                </a:solidFill>
              </a:rPr>
              <a:t>piRNA</a:t>
            </a:r>
            <a:r>
              <a:rPr lang="en-US" dirty="0">
                <a:solidFill>
                  <a:schemeClr val="accent1"/>
                </a:solidFill>
              </a:rPr>
              <a:t> gene</a:t>
            </a:r>
          </a:p>
        </p:txBody>
      </p:sp>
      <p:cxnSp>
        <p:nvCxnSpPr>
          <p:cNvPr id="15" name="Straight Arrow Connector 14">
            <a:extLst>
              <a:ext uri="{FF2B5EF4-FFF2-40B4-BE49-F238E27FC236}">
                <a16:creationId xmlns:a16="http://schemas.microsoft.com/office/drawing/2014/main" id="{0447BD2C-7C85-CB4D-95CC-5B82A0534234}"/>
              </a:ext>
            </a:extLst>
          </p:cNvPr>
          <p:cNvCxnSpPr>
            <a:cxnSpLocks/>
          </p:cNvCxnSpPr>
          <p:nvPr/>
        </p:nvCxnSpPr>
        <p:spPr>
          <a:xfrm>
            <a:off x="1592580" y="1798320"/>
            <a:ext cx="0" cy="358902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722FF13-84DC-BE4B-8CF8-0D8139C2F4BA}"/>
              </a:ext>
            </a:extLst>
          </p:cNvPr>
          <p:cNvSpPr txBox="1"/>
          <p:nvPr/>
        </p:nvSpPr>
        <p:spPr>
          <a:xfrm>
            <a:off x="1111865" y="2295223"/>
            <a:ext cx="461665" cy="3405251"/>
          </a:xfrm>
          <a:prstGeom prst="rect">
            <a:avLst/>
          </a:prstGeom>
          <a:noFill/>
        </p:spPr>
        <p:txBody>
          <a:bodyPr vert="vert" wrap="square" rtlCol="0">
            <a:spAutoFit/>
          </a:bodyPr>
          <a:lstStyle/>
          <a:p>
            <a:r>
              <a:rPr lang="en-US" dirty="0"/>
              <a:t>Pachytene </a:t>
            </a:r>
            <a:r>
              <a:rPr lang="en-US" dirty="0" err="1"/>
              <a:t>piRNA</a:t>
            </a:r>
            <a:r>
              <a:rPr lang="en-US" dirty="0"/>
              <a:t> genes</a:t>
            </a:r>
          </a:p>
        </p:txBody>
      </p:sp>
    </p:spTree>
    <p:extLst>
      <p:ext uri="{BB962C8B-B14F-4D97-AF65-F5344CB8AC3E}">
        <p14:creationId xmlns:p14="http://schemas.microsoft.com/office/powerpoint/2010/main" val="3280581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600" b="1" dirty="0"/>
              <a:t>Histone acylation correlates with </a:t>
            </a:r>
            <a:r>
              <a:rPr lang="en-US" sz="3600" b="1" dirty="0" err="1"/>
              <a:t>piRNA</a:t>
            </a:r>
            <a:r>
              <a:rPr lang="en-US" sz="3600" b="1" dirty="0"/>
              <a:t> level </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14" name="TextBox 13">
            <a:extLst>
              <a:ext uri="{FF2B5EF4-FFF2-40B4-BE49-F238E27FC236}">
                <a16:creationId xmlns:a16="http://schemas.microsoft.com/office/drawing/2014/main" id="{F88B8725-4873-CF46-9E68-404E5E139EA2}"/>
              </a:ext>
            </a:extLst>
          </p:cNvPr>
          <p:cNvSpPr txBox="1"/>
          <p:nvPr/>
        </p:nvSpPr>
        <p:spPr>
          <a:xfrm>
            <a:off x="8548760" y="6027145"/>
            <a:ext cx="3457159" cy="276999"/>
          </a:xfrm>
          <a:prstGeom prst="rect">
            <a:avLst/>
          </a:prstGeom>
          <a:noFill/>
        </p:spPr>
        <p:txBody>
          <a:bodyPr wrap="square">
            <a:spAutoFit/>
          </a:bodyPr>
          <a:lstStyle/>
          <a:p>
            <a:pPr algn="r"/>
            <a:r>
              <a:rPr lang="en-US" sz="1200" dirty="0"/>
              <a:t>Yu and Fan et al., </a:t>
            </a:r>
            <a:r>
              <a:rPr lang="en-US" sz="1200" i="1" dirty="0"/>
              <a:t>Nature Communications</a:t>
            </a:r>
            <a:r>
              <a:rPr lang="en-US" sz="1200" dirty="0"/>
              <a:t>, 2021</a:t>
            </a:r>
          </a:p>
        </p:txBody>
      </p:sp>
      <p:sp>
        <p:nvSpPr>
          <p:cNvPr id="12" name="TextBox 11">
            <a:extLst>
              <a:ext uri="{FF2B5EF4-FFF2-40B4-BE49-F238E27FC236}">
                <a16:creationId xmlns:a16="http://schemas.microsoft.com/office/drawing/2014/main" id="{A5EA4DBB-0799-9049-8FEB-D5A0B3E48CD5}"/>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13" name="TextBox 12">
            <a:extLst>
              <a:ext uri="{FF2B5EF4-FFF2-40B4-BE49-F238E27FC236}">
                <a16:creationId xmlns:a16="http://schemas.microsoft.com/office/drawing/2014/main" id="{6A5A1BD6-02F1-FC47-8136-F271EB8753FB}"/>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3" name="Picture 2">
            <a:extLst>
              <a:ext uri="{FF2B5EF4-FFF2-40B4-BE49-F238E27FC236}">
                <a16:creationId xmlns:a16="http://schemas.microsoft.com/office/drawing/2014/main" id="{BBB54267-19B6-E14C-892A-3199A8F47504}"/>
              </a:ext>
            </a:extLst>
          </p:cNvPr>
          <p:cNvPicPr>
            <a:picLocks noChangeAspect="1"/>
          </p:cNvPicPr>
          <p:nvPr/>
        </p:nvPicPr>
        <p:blipFill>
          <a:blip r:embed="rId3"/>
          <a:stretch>
            <a:fillRect/>
          </a:stretch>
        </p:blipFill>
        <p:spPr>
          <a:xfrm>
            <a:off x="2660649" y="1636356"/>
            <a:ext cx="6870700" cy="4529288"/>
          </a:xfrm>
          <a:prstGeom prst="rect">
            <a:avLst/>
          </a:prstGeom>
        </p:spPr>
      </p:pic>
    </p:spTree>
    <p:extLst>
      <p:ext uri="{BB962C8B-B14F-4D97-AF65-F5344CB8AC3E}">
        <p14:creationId xmlns:p14="http://schemas.microsoft.com/office/powerpoint/2010/main" val="366563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7591"/>
            <a:ext cx="10515600" cy="1306563"/>
          </a:xfrm>
        </p:spPr>
        <p:txBody>
          <a:bodyPr>
            <a:normAutofit/>
          </a:bodyPr>
          <a:lstStyle/>
          <a:p>
            <a:pPr algn="ctr"/>
            <a:r>
              <a:rPr lang="en-US" sz="3600" b="1" dirty="0"/>
              <a:t>BTBD18 is essential for the elongation of</a:t>
            </a:r>
            <a:br>
              <a:rPr lang="en-US" sz="3600" b="1" dirty="0"/>
            </a:br>
            <a:r>
              <a:rPr lang="en-US" sz="3600" b="1" dirty="0"/>
              <a:t>half pachytene </a:t>
            </a:r>
            <a:r>
              <a:rPr lang="en-US" sz="3600" b="1" dirty="0" err="1"/>
              <a:t>piRNA</a:t>
            </a:r>
            <a:r>
              <a:rPr lang="en-US" sz="3600" b="1" dirty="0"/>
              <a:t> genes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14" name="TextBox 13">
            <a:extLst>
              <a:ext uri="{FF2B5EF4-FFF2-40B4-BE49-F238E27FC236}">
                <a16:creationId xmlns:a16="http://schemas.microsoft.com/office/drawing/2014/main" id="{F88B8725-4873-CF46-9E68-404E5E139EA2}"/>
              </a:ext>
            </a:extLst>
          </p:cNvPr>
          <p:cNvSpPr txBox="1"/>
          <p:nvPr/>
        </p:nvSpPr>
        <p:spPr>
          <a:xfrm>
            <a:off x="8548760" y="6027145"/>
            <a:ext cx="3457159" cy="276999"/>
          </a:xfrm>
          <a:prstGeom prst="rect">
            <a:avLst/>
          </a:prstGeom>
          <a:noFill/>
        </p:spPr>
        <p:txBody>
          <a:bodyPr wrap="square">
            <a:spAutoFit/>
          </a:bodyPr>
          <a:lstStyle/>
          <a:p>
            <a:pPr algn="r"/>
            <a:r>
              <a:rPr lang="en-US" sz="1200" dirty="0"/>
              <a:t>Zhou et al. </a:t>
            </a:r>
            <a:r>
              <a:rPr lang="en-US" sz="1200" i="1" dirty="0"/>
              <a:t>Developmental Cell</a:t>
            </a:r>
            <a:r>
              <a:rPr lang="en-US" sz="1200" dirty="0"/>
              <a:t>, 2017</a:t>
            </a:r>
          </a:p>
        </p:txBody>
      </p:sp>
      <p:sp>
        <p:nvSpPr>
          <p:cNvPr id="12" name="TextBox 11">
            <a:extLst>
              <a:ext uri="{FF2B5EF4-FFF2-40B4-BE49-F238E27FC236}">
                <a16:creationId xmlns:a16="http://schemas.microsoft.com/office/drawing/2014/main" id="{A5EA4DBB-0799-9049-8FEB-D5A0B3E48CD5}"/>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13" name="TextBox 12">
            <a:extLst>
              <a:ext uri="{FF2B5EF4-FFF2-40B4-BE49-F238E27FC236}">
                <a16:creationId xmlns:a16="http://schemas.microsoft.com/office/drawing/2014/main" id="{6A5A1BD6-02F1-FC47-8136-F271EB8753FB}"/>
              </a:ext>
            </a:extLst>
          </p:cNvPr>
          <p:cNvSpPr txBox="1"/>
          <p:nvPr/>
        </p:nvSpPr>
        <p:spPr>
          <a:xfrm>
            <a:off x="215320" y="73254"/>
            <a:ext cx="1447897" cy="400110"/>
          </a:xfrm>
          <a:prstGeom prst="rect">
            <a:avLst/>
          </a:prstGeom>
          <a:noFill/>
        </p:spPr>
        <p:txBody>
          <a:bodyPr wrap="none" rtlCol="0">
            <a:spAutoFit/>
          </a:bodyPr>
          <a:lstStyle/>
          <a:p>
            <a:r>
              <a:rPr lang="en-US" sz="2000" b="1" dirty="0">
                <a:solidFill>
                  <a:srgbClr val="0070C0"/>
                </a:solidFill>
              </a:rPr>
              <a:t>Background</a:t>
            </a:r>
          </a:p>
        </p:txBody>
      </p:sp>
      <p:pic>
        <p:nvPicPr>
          <p:cNvPr id="5" name="Picture 4">
            <a:extLst>
              <a:ext uri="{FF2B5EF4-FFF2-40B4-BE49-F238E27FC236}">
                <a16:creationId xmlns:a16="http://schemas.microsoft.com/office/drawing/2014/main" id="{98D9EAD4-1BCD-4342-A9A4-E6813473D9C1}"/>
              </a:ext>
            </a:extLst>
          </p:cNvPr>
          <p:cNvPicPr>
            <a:picLocks noChangeAspect="1"/>
          </p:cNvPicPr>
          <p:nvPr/>
        </p:nvPicPr>
        <p:blipFill rotWithShape="1">
          <a:blip r:embed="rId3"/>
          <a:srcRect r="56818" b="36759"/>
          <a:stretch/>
        </p:blipFill>
        <p:spPr>
          <a:xfrm>
            <a:off x="1988820" y="2620717"/>
            <a:ext cx="3136900" cy="2329175"/>
          </a:xfrm>
          <a:prstGeom prst="rect">
            <a:avLst/>
          </a:prstGeom>
        </p:spPr>
      </p:pic>
      <p:pic>
        <p:nvPicPr>
          <p:cNvPr id="9" name="Picture 8">
            <a:extLst>
              <a:ext uri="{FF2B5EF4-FFF2-40B4-BE49-F238E27FC236}">
                <a16:creationId xmlns:a16="http://schemas.microsoft.com/office/drawing/2014/main" id="{80FF5A2B-D6C9-2D40-A817-DE7361AA9711}"/>
              </a:ext>
            </a:extLst>
          </p:cNvPr>
          <p:cNvPicPr>
            <a:picLocks noChangeAspect="1"/>
          </p:cNvPicPr>
          <p:nvPr/>
        </p:nvPicPr>
        <p:blipFill rotWithShape="1">
          <a:blip r:embed="rId4"/>
          <a:srcRect t="-24"/>
          <a:stretch/>
        </p:blipFill>
        <p:spPr>
          <a:xfrm>
            <a:off x="5638800" y="1531633"/>
            <a:ext cx="3699487" cy="4772512"/>
          </a:xfrm>
          <a:prstGeom prst="rect">
            <a:avLst/>
          </a:prstGeom>
        </p:spPr>
      </p:pic>
      <p:sp>
        <p:nvSpPr>
          <p:cNvPr id="10" name="Rectangle 9">
            <a:extLst>
              <a:ext uri="{FF2B5EF4-FFF2-40B4-BE49-F238E27FC236}">
                <a16:creationId xmlns:a16="http://schemas.microsoft.com/office/drawing/2014/main" id="{6E9959CB-D182-544D-B538-8D90B7F9B6BA}"/>
              </a:ext>
            </a:extLst>
          </p:cNvPr>
          <p:cNvSpPr/>
          <p:nvPr/>
        </p:nvSpPr>
        <p:spPr>
          <a:xfrm>
            <a:off x="7063740" y="1531633"/>
            <a:ext cx="716280" cy="289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D09CE1-D200-7C4F-8100-E05C7CDA9AB6}"/>
              </a:ext>
            </a:extLst>
          </p:cNvPr>
          <p:cNvSpPr/>
          <p:nvPr/>
        </p:nvSpPr>
        <p:spPr>
          <a:xfrm>
            <a:off x="7130403" y="4000513"/>
            <a:ext cx="716280" cy="289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4D3616F-28B9-814F-8FAA-97418E074948}"/>
              </a:ext>
            </a:extLst>
          </p:cNvPr>
          <p:cNvSpPr txBox="1"/>
          <p:nvPr/>
        </p:nvSpPr>
        <p:spPr>
          <a:xfrm>
            <a:off x="2113280" y="2436050"/>
            <a:ext cx="3083560" cy="369332"/>
          </a:xfrm>
          <a:prstGeom prst="rect">
            <a:avLst/>
          </a:prstGeom>
          <a:noFill/>
        </p:spPr>
        <p:txBody>
          <a:bodyPr wrap="square">
            <a:spAutoFit/>
          </a:bodyPr>
          <a:lstStyle/>
          <a:p>
            <a:r>
              <a:rPr lang="en-US" i="1" dirty="0"/>
              <a:t>BTBD18</a:t>
            </a:r>
            <a:r>
              <a:rPr lang="en-US" dirty="0"/>
              <a:t> mutant mouse testes</a:t>
            </a:r>
          </a:p>
        </p:txBody>
      </p:sp>
    </p:spTree>
    <p:extLst>
      <p:ext uri="{BB962C8B-B14F-4D97-AF65-F5344CB8AC3E}">
        <p14:creationId xmlns:p14="http://schemas.microsoft.com/office/powerpoint/2010/main" val="3771779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281942"/>
            <a:ext cx="10515600" cy="1032212"/>
          </a:xfrm>
        </p:spPr>
        <p:txBody>
          <a:bodyPr>
            <a:normAutofit/>
          </a:bodyPr>
          <a:lstStyle/>
          <a:p>
            <a:pPr algn="ctr"/>
            <a:r>
              <a:rPr lang="en-US" sz="3200" b="1" dirty="0"/>
              <a:t>Long-first-exon pachytene </a:t>
            </a:r>
            <a:r>
              <a:rPr lang="en-US" sz="3200" b="1" dirty="0" err="1"/>
              <a:t>piRNA</a:t>
            </a:r>
            <a:r>
              <a:rPr lang="en-US" sz="3200" b="1" dirty="0"/>
              <a:t> genes are BTBD18 dependent</a:t>
            </a:r>
            <a:endParaRPr lang="en-US" sz="3600" b="1" dirty="0"/>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14" name="TextBox 13">
            <a:extLst>
              <a:ext uri="{FF2B5EF4-FFF2-40B4-BE49-F238E27FC236}">
                <a16:creationId xmlns:a16="http://schemas.microsoft.com/office/drawing/2014/main" id="{F88B8725-4873-CF46-9E68-404E5E139EA2}"/>
              </a:ext>
            </a:extLst>
          </p:cNvPr>
          <p:cNvSpPr txBox="1"/>
          <p:nvPr/>
        </p:nvSpPr>
        <p:spPr>
          <a:xfrm>
            <a:off x="8548760" y="6027145"/>
            <a:ext cx="3457159" cy="276999"/>
          </a:xfrm>
          <a:prstGeom prst="rect">
            <a:avLst/>
          </a:prstGeom>
          <a:noFill/>
        </p:spPr>
        <p:txBody>
          <a:bodyPr wrap="square">
            <a:spAutoFit/>
          </a:bodyPr>
          <a:lstStyle/>
          <a:p>
            <a:pPr algn="r"/>
            <a:r>
              <a:rPr lang="en-US" sz="1200" dirty="0"/>
              <a:t>Yu and Fan et al., </a:t>
            </a:r>
            <a:r>
              <a:rPr lang="en-US" sz="1200" i="1" dirty="0"/>
              <a:t>Nature Communications</a:t>
            </a:r>
            <a:r>
              <a:rPr lang="en-US" sz="1200" dirty="0"/>
              <a:t>, 2021</a:t>
            </a:r>
          </a:p>
        </p:txBody>
      </p:sp>
      <p:sp>
        <p:nvSpPr>
          <p:cNvPr id="12" name="TextBox 11">
            <a:extLst>
              <a:ext uri="{FF2B5EF4-FFF2-40B4-BE49-F238E27FC236}">
                <a16:creationId xmlns:a16="http://schemas.microsoft.com/office/drawing/2014/main" id="{A5EA4DBB-0799-9049-8FEB-D5A0B3E48CD5}"/>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13" name="TextBox 12">
            <a:extLst>
              <a:ext uri="{FF2B5EF4-FFF2-40B4-BE49-F238E27FC236}">
                <a16:creationId xmlns:a16="http://schemas.microsoft.com/office/drawing/2014/main" id="{6A5A1BD6-02F1-FC47-8136-F271EB8753FB}"/>
              </a:ext>
            </a:extLst>
          </p:cNvPr>
          <p:cNvSpPr txBox="1"/>
          <p:nvPr/>
        </p:nvSpPr>
        <p:spPr>
          <a:xfrm>
            <a:off x="215320" y="73254"/>
            <a:ext cx="948721" cy="400110"/>
          </a:xfrm>
          <a:prstGeom prst="rect">
            <a:avLst/>
          </a:prstGeom>
          <a:noFill/>
        </p:spPr>
        <p:txBody>
          <a:bodyPr wrap="none" rtlCol="0">
            <a:spAutoFit/>
          </a:bodyPr>
          <a:lstStyle/>
          <a:p>
            <a:r>
              <a:rPr lang="en-US" sz="2000" b="1" dirty="0">
                <a:solidFill>
                  <a:srgbClr val="0070C0"/>
                </a:solidFill>
              </a:rPr>
              <a:t>Results</a:t>
            </a:r>
          </a:p>
        </p:txBody>
      </p:sp>
      <p:pic>
        <p:nvPicPr>
          <p:cNvPr id="4" name="Picture 3">
            <a:extLst>
              <a:ext uri="{FF2B5EF4-FFF2-40B4-BE49-F238E27FC236}">
                <a16:creationId xmlns:a16="http://schemas.microsoft.com/office/drawing/2014/main" id="{6F608A43-6EEB-154F-AEFF-641541002DD8}"/>
              </a:ext>
            </a:extLst>
          </p:cNvPr>
          <p:cNvPicPr>
            <a:picLocks noChangeAspect="1"/>
          </p:cNvPicPr>
          <p:nvPr/>
        </p:nvPicPr>
        <p:blipFill>
          <a:blip r:embed="rId3"/>
          <a:stretch>
            <a:fillRect/>
          </a:stretch>
        </p:blipFill>
        <p:spPr>
          <a:xfrm>
            <a:off x="3173273" y="1710557"/>
            <a:ext cx="5845452" cy="4540247"/>
          </a:xfrm>
          <a:prstGeom prst="rect">
            <a:avLst/>
          </a:prstGeom>
        </p:spPr>
      </p:pic>
    </p:spTree>
    <p:extLst>
      <p:ext uri="{BB962C8B-B14F-4D97-AF65-F5344CB8AC3E}">
        <p14:creationId xmlns:p14="http://schemas.microsoft.com/office/powerpoint/2010/main" val="2512787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F72-389D-E94D-85E4-E64183B4E10A}"/>
              </a:ext>
            </a:extLst>
          </p:cNvPr>
          <p:cNvSpPr>
            <a:spLocks noGrp="1"/>
          </p:cNvSpPr>
          <p:nvPr>
            <p:ph type="title"/>
          </p:nvPr>
        </p:nvSpPr>
        <p:spPr>
          <a:xfrm>
            <a:off x="838200" y="291540"/>
            <a:ext cx="10515600" cy="1022614"/>
          </a:xfrm>
        </p:spPr>
        <p:txBody>
          <a:bodyPr>
            <a:normAutofit/>
          </a:bodyPr>
          <a:lstStyle/>
          <a:p>
            <a:pPr algn="ctr"/>
            <a:r>
              <a:rPr lang="en-US" sz="3600" b="1" dirty="0"/>
              <a:t>THO complex steers precursor </a:t>
            </a:r>
            <a:r>
              <a:rPr lang="en-US" sz="3600" b="1" dirty="0" err="1"/>
              <a:t>piRNA</a:t>
            </a:r>
            <a:r>
              <a:rPr lang="en-US" sz="3600" b="1" dirty="0"/>
              <a:t> transcripts</a:t>
            </a:r>
          </a:p>
        </p:txBody>
      </p:sp>
      <p:cxnSp>
        <p:nvCxnSpPr>
          <p:cNvPr id="6" name="Straight Connector 5">
            <a:extLst>
              <a:ext uri="{FF2B5EF4-FFF2-40B4-BE49-F238E27FC236}">
                <a16:creationId xmlns:a16="http://schemas.microsoft.com/office/drawing/2014/main" id="{A6845912-C864-744A-92BC-ADD44FB935A9}"/>
              </a:ext>
            </a:extLst>
          </p:cNvPr>
          <p:cNvCxnSpPr/>
          <p:nvPr/>
        </p:nvCxnSpPr>
        <p:spPr>
          <a:xfrm>
            <a:off x="215320" y="1314154"/>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C4264EF5-D480-FC43-830F-94F76E2E9C57}"/>
              </a:ext>
            </a:extLst>
          </p:cNvPr>
          <p:cNvCxnSpPr/>
          <p:nvPr/>
        </p:nvCxnSpPr>
        <p:spPr>
          <a:xfrm>
            <a:off x="215320" y="6395547"/>
            <a:ext cx="11761359" cy="0"/>
          </a:xfrm>
          <a:prstGeom prst="lin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B418FA2A-D3D3-E441-B661-45DE774E0961}"/>
              </a:ext>
            </a:extLst>
          </p:cNvPr>
          <p:cNvSpPr txBox="1"/>
          <p:nvPr/>
        </p:nvSpPr>
        <p:spPr>
          <a:xfrm>
            <a:off x="215320" y="6395547"/>
            <a:ext cx="2636171" cy="400110"/>
          </a:xfrm>
          <a:prstGeom prst="rect">
            <a:avLst/>
          </a:prstGeom>
          <a:noFill/>
        </p:spPr>
        <p:txBody>
          <a:bodyPr wrap="none" rtlCol="0">
            <a:spAutoFit/>
          </a:bodyPr>
          <a:lstStyle/>
          <a:p>
            <a:r>
              <a:rPr lang="en-US" sz="2000" dirty="0" err="1"/>
              <a:t>Tianxiong</a:t>
            </a:r>
            <a:r>
              <a:rPr lang="en-US" sz="2000" dirty="0"/>
              <a:t> Yu, Weng Lab</a:t>
            </a:r>
          </a:p>
        </p:txBody>
      </p:sp>
      <p:sp>
        <p:nvSpPr>
          <p:cNvPr id="14" name="TextBox 13">
            <a:extLst>
              <a:ext uri="{FF2B5EF4-FFF2-40B4-BE49-F238E27FC236}">
                <a16:creationId xmlns:a16="http://schemas.microsoft.com/office/drawing/2014/main" id="{F88B8725-4873-CF46-9E68-404E5E139EA2}"/>
              </a:ext>
            </a:extLst>
          </p:cNvPr>
          <p:cNvSpPr txBox="1"/>
          <p:nvPr/>
        </p:nvSpPr>
        <p:spPr>
          <a:xfrm>
            <a:off x="8624960" y="5517526"/>
            <a:ext cx="3457159" cy="830997"/>
          </a:xfrm>
          <a:prstGeom prst="rect">
            <a:avLst/>
          </a:prstGeom>
          <a:noFill/>
        </p:spPr>
        <p:txBody>
          <a:bodyPr wrap="square">
            <a:spAutoFit/>
          </a:bodyPr>
          <a:lstStyle/>
          <a:p>
            <a:pPr algn="r"/>
            <a:r>
              <a:rPr lang="en-US" sz="1200" dirty="0"/>
              <a:t>Zhang and Tu et al. Cell Rep, 2018</a:t>
            </a:r>
          </a:p>
          <a:p>
            <a:pPr algn="r"/>
            <a:r>
              <a:rPr lang="en-US" sz="1200" dirty="0" err="1"/>
              <a:t>Hur</a:t>
            </a:r>
            <a:r>
              <a:rPr lang="en-US" sz="1200" dirty="0"/>
              <a:t> et al. Genes Dev, 2016</a:t>
            </a:r>
          </a:p>
          <a:p>
            <a:pPr algn="r"/>
            <a:r>
              <a:rPr lang="en-US" sz="1200" dirty="0"/>
              <a:t>Zhang et al. Cell, 2014</a:t>
            </a:r>
          </a:p>
          <a:p>
            <a:pPr algn="r"/>
            <a:r>
              <a:rPr lang="en-US" sz="1200" dirty="0" err="1"/>
              <a:t>Mohn</a:t>
            </a:r>
            <a:r>
              <a:rPr lang="en-US" sz="1200" dirty="0"/>
              <a:t> et al. Cell, 2014</a:t>
            </a:r>
          </a:p>
        </p:txBody>
      </p:sp>
      <p:sp>
        <p:nvSpPr>
          <p:cNvPr id="12" name="TextBox 11">
            <a:extLst>
              <a:ext uri="{FF2B5EF4-FFF2-40B4-BE49-F238E27FC236}">
                <a16:creationId xmlns:a16="http://schemas.microsoft.com/office/drawing/2014/main" id="{A5EA4DBB-0799-9049-8FEB-D5A0B3E48CD5}"/>
              </a:ext>
            </a:extLst>
          </p:cNvPr>
          <p:cNvSpPr txBox="1"/>
          <p:nvPr/>
        </p:nvSpPr>
        <p:spPr>
          <a:xfrm>
            <a:off x="7900243" y="6395547"/>
            <a:ext cx="4105676" cy="400110"/>
          </a:xfrm>
          <a:prstGeom prst="rect">
            <a:avLst/>
          </a:prstGeom>
          <a:noFill/>
        </p:spPr>
        <p:txBody>
          <a:bodyPr wrap="none" rtlCol="0">
            <a:spAutoFit/>
          </a:bodyPr>
          <a:lstStyle/>
          <a:p>
            <a:r>
              <a:rPr lang="en-US" sz="2000" dirty="0"/>
              <a:t>Apr 2022, the EMBO </a:t>
            </a:r>
            <a:r>
              <a:rPr lang="en-US" sz="2000" dirty="0" err="1"/>
              <a:t>piRNA</a:t>
            </a:r>
            <a:r>
              <a:rPr lang="en-US" sz="2000" dirty="0"/>
              <a:t> workshop</a:t>
            </a:r>
          </a:p>
        </p:txBody>
      </p:sp>
      <p:sp>
        <p:nvSpPr>
          <p:cNvPr id="13" name="TextBox 12">
            <a:extLst>
              <a:ext uri="{FF2B5EF4-FFF2-40B4-BE49-F238E27FC236}">
                <a16:creationId xmlns:a16="http://schemas.microsoft.com/office/drawing/2014/main" id="{6A5A1BD6-02F1-FC47-8136-F271EB8753FB}"/>
              </a:ext>
            </a:extLst>
          </p:cNvPr>
          <p:cNvSpPr txBox="1"/>
          <p:nvPr/>
        </p:nvSpPr>
        <p:spPr>
          <a:xfrm>
            <a:off x="215320" y="73254"/>
            <a:ext cx="1447897" cy="400110"/>
          </a:xfrm>
          <a:prstGeom prst="rect">
            <a:avLst/>
          </a:prstGeom>
          <a:noFill/>
        </p:spPr>
        <p:txBody>
          <a:bodyPr wrap="none" rtlCol="0">
            <a:spAutoFit/>
          </a:bodyPr>
          <a:lstStyle/>
          <a:p>
            <a:r>
              <a:rPr lang="en-US" sz="2000" b="1" dirty="0">
                <a:solidFill>
                  <a:srgbClr val="0070C0"/>
                </a:solidFill>
              </a:rPr>
              <a:t>Background</a:t>
            </a:r>
          </a:p>
        </p:txBody>
      </p:sp>
      <p:pic>
        <p:nvPicPr>
          <p:cNvPr id="3" name="Picture 2">
            <a:extLst>
              <a:ext uri="{FF2B5EF4-FFF2-40B4-BE49-F238E27FC236}">
                <a16:creationId xmlns:a16="http://schemas.microsoft.com/office/drawing/2014/main" id="{AD2DA4B1-113F-9445-96E4-305603474612}"/>
              </a:ext>
            </a:extLst>
          </p:cNvPr>
          <p:cNvPicPr>
            <a:picLocks noChangeAspect="1"/>
          </p:cNvPicPr>
          <p:nvPr/>
        </p:nvPicPr>
        <p:blipFill>
          <a:blip r:embed="rId3"/>
          <a:stretch>
            <a:fillRect/>
          </a:stretch>
        </p:blipFill>
        <p:spPr>
          <a:xfrm>
            <a:off x="2996513" y="1561230"/>
            <a:ext cx="6198972" cy="4587239"/>
          </a:xfrm>
          <a:prstGeom prst="rect">
            <a:avLst/>
          </a:prstGeom>
        </p:spPr>
      </p:pic>
    </p:spTree>
    <p:extLst>
      <p:ext uri="{BB962C8B-B14F-4D97-AF65-F5344CB8AC3E}">
        <p14:creationId xmlns:p14="http://schemas.microsoft.com/office/powerpoint/2010/main" val="42053484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4"/>
</p:tagLst>
</file>

<file path=ppt/tags/tag2.xml><?xml version="1.0" encoding="utf-8"?>
<p:tagLst xmlns:a="http://schemas.openxmlformats.org/drawingml/2006/main" xmlns:r="http://schemas.openxmlformats.org/officeDocument/2006/relationships" xmlns:p="http://schemas.openxmlformats.org/presentationml/2006/main">
  <p:tag name="TIMING" val="|2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4037</TotalTime>
  <Words>2113</Words>
  <Application>Microsoft Macintosh PowerPoint</Application>
  <PresentationFormat>Widescreen</PresentationFormat>
  <Paragraphs>168</Paragraphs>
  <Slides>20</Slides>
  <Notes>20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Helvetica Neue</vt:lpstr>
      <vt:lpstr>Office Theme</vt:lpstr>
      <vt:lpstr>Long First Exon and Broad H3K27ac Are Two Defining Features of Eutherian Conserved Pachytene piRNA Loci</vt:lpstr>
      <vt:lpstr>Pachytene piRNAs in mice derive from ~100 genes</vt:lpstr>
      <vt:lpstr>What causes pachytene piRNA genes to produce piRNAs?</vt:lpstr>
      <vt:lpstr>Half of mouse pachytene piRNA genes have long first exons</vt:lpstr>
      <vt:lpstr>Long-first-exon pachytene piRNA genes show broad histone acylation</vt:lpstr>
      <vt:lpstr>Histone acylation correlates with piRNA level </vt:lpstr>
      <vt:lpstr>BTBD18 is essential for the elongation of half pachytene piRNA genes</vt:lpstr>
      <vt:lpstr>Long-first-exon pachytene piRNA genes are BTBD18 dependent</vt:lpstr>
      <vt:lpstr>THO complex steers precursor piRNA transcripts</vt:lpstr>
      <vt:lpstr>THO complex specifically binds long-first-exon piRNA transcripts</vt:lpstr>
      <vt:lpstr>Long-first-exon, histone acylation, THO binding define pachytene piRNA genes</vt:lpstr>
      <vt:lpstr>Long-first-exon pachytene piRNA genes are conserved among eutherian mammals</vt:lpstr>
      <vt:lpstr>Define pachytene piRNA genes in mammalian testes</vt:lpstr>
      <vt:lpstr>Long first-exon and broad H3K27ac are conserved among eutherian mammals</vt:lpstr>
      <vt:lpstr>PowerPoint Presentation</vt:lpstr>
      <vt:lpstr>PowerPoint Presentation</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Lack of Splicing Distinguishes piRNA-producing Transcripts from other RNAs in Mammals</dc:title>
  <dc:creator>Yu, Tianxiong</dc:creator>
  <cp:lastModifiedBy>Yu, Tianxiong</cp:lastModifiedBy>
  <cp:revision>61</cp:revision>
  <dcterms:created xsi:type="dcterms:W3CDTF">2022-03-16T18:32:54Z</dcterms:created>
  <dcterms:modified xsi:type="dcterms:W3CDTF">2022-04-09T07:01:27Z</dcterms:modified>
</cp:coreProperties>
</file>