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309" r:id="rId4"/>
    <p:sldId id="296" r:id="rId5"/>
    <p:sldId id="297" r:id="rId6"/>
    <p:sldId id="298" r:id="rId7"/>
    <p:sldId id="301" r:id="rId8"/>
    <p:sldId id="300" r:id="rId9"/>
    <p:sldId id="302" r:id="rId10"/>
    <p:sldId id="303" r:id="rId11"/>
    <p:sldId id="304" r:id="rId12"/>
    <p:sldId id="305" r:id="rId13"/>
    <p:sldId id="306" r:id="rId14"/>
    <p:sldId id="307" r:id="rId15"/>
    <p:sldId id="308" r:id="rId16"/>
    <p:sldId id="310" r:id="rId17"/>
    <p:sldId id="311" r:id="rId18"/>
    <p:sldId id="295" r:id="rId19"/>
    <p:sldId id="3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B3C6"/>
    <a:srgbClr val="C926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84"/>
    <p:restoredTop sz="84218"/>
  </p:normalViewPr>
  <p:slideViewPr>
    <p:cSldViewPr snapToGrid="0" snapToObjects="1">
      <p:cViewPr varScale="1">
        <p:scale>
          <a:sx n="107" d="100"/>
          <a:sy n="107" d="100"/>
        </p:scale>
        <p:origin x="1584" y="1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B4570-6CC3-6A4B-80AB-304B3AAFE7E2}" type="datetimeFigureOut">
              <a:rPr lang="en-US" smtClean="0"/>
              <a:t>12/7/22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5EA1E-AFDD-9F4E-AF2C-4E7A6BE944E5}" type="slidenum">
              <a:rPr lang="en-US" smtClean="0"/>
              <a:t>‹#›</a:t>
            </a:fld>
            <a:endParaRPr lang="en-US"/>
          </a:p>
        </p:txBody>
      </p:sp>
    </p:spTree>
    <p:extLst>
      <p:ext uri="{BB962C8B-B14F-4D97-AF65-F5344CB8AC3E}">
        <p14:creationId xmlns:p14="http://schemas.microsoft.com/office/powerpoint/2010/main" val="2757744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Before I start, I want to thank the fantastic club organizers, who gives us a great chance to talk about science.</a:t>
            </a:r>
          </a:p>
          <a:p>
            <a:pPr rtl="0"/>
            <a:r>
              <a:rPr lang="en-US" sz="1200" b="0" i="0" u="none" strike="noStrike" kern="1200" dirty="0">
                <a:solidFill>
                  <a:schemeClr val="tx1"/>
                </a:solidFill>
                <a:effectLst/>
                <a:latin typeface="+mn-lt"/>
                <a:ea typeface="+mn-ea"/>
                <a:cs typeface="+mn-cs"/>
              </a:rPr>
              <a:t>So, I am </a:t>
            </a:r>
            <a:r>
              <a:rPr lang="en-US" sz="1200" b="0" i="0" u="none" strike="noStrike" kern="1200" dirty="0" err="1">
                <a:solidFill>
                  <a:schemeClr val="tx1"/>
                </a:solidFill>
                <a:effectLst/>
                <a:latin typeface="+mn-lt"/>
                <a:ea typeface="+mn-ea"/>
                <a:cs typeface="+mn-cs"/>
              </a:rPr>
              <a:t>Tianxiong</a:t>
            </a:r>
            <a:r>
              <a:rPr lang="en-US" sz="1200" b="0" i="0" u="none" strike="noStrike" kern="1200" dirty="0">
                <a:solidFill>
                  <a:schemeClr val="tx1"/>
                </a:solidFill>
                <a:effectLst/>
                <a:latin typeface="+mn-lt"/>
                <a:ea typeface="+mn-ea"/>
                <a:cs typeface="+mn-cs"/>
              </a:rPr>
              <a:t>, a postdoc in </a:t>
            </a:r>
            <a:r>
              <a:rPr lang="en-US" sz="1200" b="0" i="0" u="none" strike="noStrike" kern="1200" dirty="0" err="1">
                <a:solidFill>
                  <a:schemeClr val="tx1"/>
                </a:solidFill>
                <a:effectLst/>
                <a:latin typeface="+mn-lt"/>
                <a:ea typeface="+mn-ea"/>
                <a:cs typeface="+mn-cs"/>
              </a:rPr>
              <a:t>Zhiping</a:t>
            </a:r>
            <a:r>
              <a:rPr lang="en-US" sz="1200" b="0" i="0" u="none" strike="noStrike" kern="1200" dirty="0">
                <a:solidFill>
                  <a:schemeClr val="tx1"/>
                </a:solidFill>
                <a:effectLst/>
                <a:latin typeface="+mn-lt"/>
                <a:ea typeface="+mn-ea"/>
                <a:cs typeface="+mn-cs"/>
              </a:rPr>
              <a:t> Weng’s lab at Sherman center 5</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floor. I want share you with our recent research about what drives the transposon insertion in fruit flies.</a:t>
            </a:r>
            <a:endParaRPr lang="en-US" b="0" dirty="0">
              <a:effectLst/>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1</a:t>
            </a:fld>
            <a:endParaRPr lang="en-US"/>
          </a:p>
        </p:txBody>
      </p:sp>
    </p:spTree>
    <p:extLst>
      <p:ext uri="{BB962C8B-B14F-4D97-AF65-F5344CB8AC3E}">
        <p14:creationId xmlns:p14="http://schemas.microsoft.com/office/powerpoint/2010/main" val="410965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aggregation plot shows a more detailed trend of de novo insertion preference across genes.</a:t>
            </a:r>
          </a:p>
          <a:p>
            <a:r>
              <a:rPr lang="en-US" sz="1200" kern="1200" dirty="0">
                <a:solidFill>
                  <a:schemeClr val="tx1"/>
                </a:solidFill>
                <a:effectLst/>
                <a:latin typeface="+mn-lt"/>
                <a:ea typeface="+mn-ea"/>
                <a:cs typeface="+mn-cs"/>
              </a:rPr>
              <a:t>We have separated protein-coding genes into 100 bins, ordered by their structure, from first exons to the last exons. All of the six transposons prefer promoters for integration. Specifically, it is clear that de novo LTR transposon insertions shown in blue bars are enriched in exons but not in intron, significantly separated by splice sites.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10</a:t>
            </a:fld>
            <a:endParaRPr lang="en-US"/>
          </a:p>
        </p:txBody>
      </p:sp>
    </p:spTree>
    <p:extLst>
      <p:ext uri="{BB962C8B-B14F-4D97-AF65-F5344CB8AC3E}">
        <p14:creationId xmlns:p14="http://schemas.microsoft.com/office/powerpoint/2010/main" val="364851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transposons favors protein-coding genes, next we asked what is the correlation between targeting probability by insertions and the gene expression.</a:t>
            </a:r>
          </a:p>
          <a:p>
            <a:r>
              <a:rPr lang="en-US" sz="1200" kern="1200" dirty="0">
                <a:solidFill>
                  <a:schemeClr val="tx1"/>
                </a:solidFill>
                <a:effectLst/>
                <a:latin typeface="+mn-lt"/>
                <a:ea typeface="+mn-ea"/>
                <a:cs typeface="+mn-cs"/>
              </a:rPr>
              <a:t>We divided protein-coding genes into 20 equal-sized groups based on their expression levels, each group has around eight hundreds genes. Here, each dot is the enrichment of a transposon in the promoters of a gene group. From left to right, the protein-coding genes are from most silenced to most active.</a:t>
            </a:r>
          </a:p>
          <a:p>
            <a:r>
              <a:rPr lang="en-US" sz="1200" kern="1200" dirty="0">
                <a:solidFill>
                  <a:schemeClr val="tx1"/>
                </a:solidFill>
                <a:effectLst/>
                <a:latin typeface="+mn-lt"/>
                <a:ea typeface="+mn-ea"/>
                <a:cs typeface="+mn-cs"/>
              </a:rPr>
              <a:t>It is very consistent that blue lines keeps going up, suggesting the likelihood of de novo LTR transposition in promoters is positively correlated with the activity of genes. The conclusion stays true for the preference of de novo LTR transposon insertions in exons.</a:t>
            </a:r>
          </a:p>
          <a:p>
            <a:r>
              <a:rPr lang="en-US" sz="1200" kern="1200" dirty="0">
                <a:solidFill>
                  <a:schemeClr val="tx1"/>
                </a:solidFill>
                <a:effectLst/>
                <a:latin typeface="+mn-lt"/>
                <a:ea typeface="+mn-ea"/>
                <a:cs typeface="+mn-cs"/>
              </a:rPr>
              <a:t>Besides LTR transposons, I-element transposition shows a less steep trend along with gene expression. And interestingly, P-element favors active promoters, but it doesn’t care how active the gene is.</a:t>
            </a:r>
          </a:p>
        </p:txBody>
      </p:sp>
      <p:sp>
        <p:nvSpPr>
          <p:cNvPr id="4" name="Slide Number Placeholder 3"/>
          <p:cNvSpPr>
            <a:spLocks noGrp="1"/>
          </p:cNvSpPr>
          <p:nvPr>
            <p:ph type="sldNum" sz="quarter" idx="5"/>
          </p:nvPr>
        </p:nvSpPr>
        <p:spPr/>
        <p:txBody>
          <a:bodyPr/>
          <a:lstStyle/>
          <a:p>
            <a:fld id="{0315EA1E-AFDD-9F4E-AF2C-4E7A6BE944E5}" type="slidenum">
              <a:rPr lang="en-US" smtClean="0"/>
              <a:t>11</a:t>
            </a:fld>
            <a:endParaRPr lang="en-US"/>
          </a:p>
        </p:txBody>
      </p:sp>
    </p:spTree>
    <p:extLst>
      <p:ext uri="{BB962C8B-B14F-4D97-AF65-F5344CB8AC3E}">
        <p14:creationId xmlns:p14="http://schemas.microsoft.com/office/powerpoint/2010/main" val="2455969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we know P-element likes promoter, and LTR transposons like both promoters and exons. We then sought to study whether the preference is driven by transcription or epigenetic features.</a:t>
            </a:r>
          </a:p>
          <a:p>
            <a:r>
              <a:rPr lang="en-US" sz="1200" kern="1200" dirty="0">
                <a:solidFill>
                  <a:schemeClr val="tx1"/>
                </a:solidFill>
                <a:effectLst/>
                <a:latin typeface="+mn-lt"/>
                <a:ea typeface="+mn-ea"/>
                <a:cs typeface="+mn-cs"/>
              </a:rPr>
              <a:t>We download and analyze available </a:t>
            </a:r>
            <a:r>
              <a:rPr lang="en-US" sz="1200" kern="1200" dirty="0" err="1">
                <a:solidFill>
                  <a:schemeClr val="tx1"/>
                </a:solidFill>
                <a:effectLst/>
                <a:latin typeface="+mn-lt"/>
                <a:ea typeface="+mn-ea"/>
                <a:cs typeface="+mn-cs"/>
              </a:rPr>
              <a:t>ChIPseq</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ATACseq</a:t>
            </a:r>
            <a:r>
              <a:rPr lang="en-US" sz="1200" kern="1200" dirty="0">
                <a:solidFill>
                  <a:schemeClr val="tx1"/>
                </a:solidFill>
                <a:effectLst/>
                <a:latin typeface="+mn-lt"/>
                <a:ea typeface="+mn-ea"/>
                <a:cs typeface="+mn-cs"/>
              </a:rPr>
              <a:t> data in fly ovaries, and assessed the enrichment of ATAC, RNA Pol II, and four well-known histone modifications around de novo insertion sites.</a:t>
            </a:r>
          </a:p>
          <a:p>
            <a:r>
              <a:rPr lang="en-US" sz="1200" kern="1200" dirty="0">
                <a:solidFill>
                  <a:schemeClr val="tx1"/>
                </a:solidFill>
                <a:effectLst/>
                <a:latin typeface="+mn-lt"/>
                <a:ea typeface="+mn-ea"/>
                <a:cs typeface="+mn-cs"/>
              </a:rPr>
              <a:t>You might still remember that all of the six transposons favors promoters, so it is no wonder that the top four epigenetic marks enriched around promoters are also enriched around de novo insertion sites. Specifically, </a:t>
            </a:r>
            <a:r>
              <a:rPr lang="en-US" sz="1200" kern="1200" dirty="0" err="1">
                <a:solidFill>
                  <a:schemeClr val="tx1"/>
                </a:solidFill>
                <a:effectLst/>
                <a:latin typeface="+mn-lt"/>
                <a:ea typeface="+mn-ea"/>
                <a:cs typeface="+mn-cs"/>
              </a:rPr>
              <a:t>ATACseq</a:t>
            </a:r>
            <a:r>
              <a:rPr lang="en-US" sz="1200" kern="1200" dirty="0">
                <a:solidFill>
                  <a:schemeClr val="tx1"/>
                </a:solidFill>
                <a:effectLst/>
                <a:latin typeface="+mn-lt"/>
                <a:ea typeface="+mn-ea"/>
                <a:cs typeface="+mn-cs"/>
              </a:rPr>
              <a:t>, Pol II, and H3K27ac is more enriched around de novo P-element insertion sites. Also, the gene body mark H3K36me3, is specifically enriched around de novo LTR transposon insertion sites.</a:t>
            </a:r>
          </a:p>
          <a:p>
            <a:r>
              <a:rPr lang="en-US" sz="1200" kern="1200" dirty="0">
                <a:solidFill>
                  <a:schemeClr val="tx1"/>
                </a:solidFill>
                <a:effectLst/>
                <a:latin typeface="+mn-lt"/>
                <a:ea typeface="+mn-ea"/>
                <a:cs typeface="+mn-cs"/>
              </a:rPr>
              <a:t>Indeed, more the 75% P-element targets ATAC peaks and around 60% LTR transposons target H3K36me3 peaks.</a:t>
            </a:r>
          </a:p>
        </p:txBody>
      </p:sp>
      <p:sp>
        <p:nvSpPr>
          <p:cNvPr id="4" name="Slide Number Placeholder 3"/>
          <p:cNvSpPr>
            <a:spLocks noGrp="1"/>
          </p:cNvSpPr>
          <p:nvPr>
            <p:ph type="sldNum" sz="quarter" idx="5"/>
          </p:nvPr>
        </p:nvSpPr>
        <p:spPr/>
        <p:txBody>
          <a:bodyPr/>
          <a:lstStyle/>
          <a:p>
            <a:fld id="{0315EA1E-AFDD-9F4E-AF2C-4E7A6BE944E5}" type="slidenum">
              <a:rPr lang="en-US" smtClean="0"/>
              <a:t>12</a:t>
            </a:fld>
            <a:endParaRPr lang="en-US"/>
          </a:p>
        </p:txBody>
      </p:sp>
    </p:spTree>
    <p:extLst>
      <p:ext uri="{BB962C8B-B14F-4D97-AF65-F5344CB8AC3E}">
        <p14:creationId xmlns:p14="http://schemas.microsoft.com/office/powerpoint/2010/main" val="1501256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P-element likes both promoters and open chromatin indicated by ATAC-seq peaks, we could help to ask which one is the determinant feature that guides the P-element insertions.</a:t>
            </a:r>
          </a:p>
          <a:p>
            <a:r>
              <a:rPr lang="en-US" sz="1200" kern="1200" dirty="0">
                <a:solidFill>
                  <a:schemeClr val="tx1"/>
                </a:solidFill>
                <a:effectLst/>
                <a:latin typeface="+mn-lt"/>
                <a:ea typeface="+mn-ea"/>
                <a:cs typeface="+mn-cs"/>
              </a:rPr>
              <a:t>To answer this question, we separated de novo P-element insertions into four groups, according to their locations across genes. There is P-element insertions in promoters, in exons, introns, and other regions. Using Pol II </a:t>
            </a:r>
            <a:r>
              <a:rPr lang="en-US" sz="1200" kern="1200" dirty="0" err="1">
                <a:solidFill>
                  <a:schemeClr val="tx1"/>
                </a:solidFill>
                <a:effectLst/>
                <a:latin typeface="+mn-lt"/>
                <a:ea typeface="+mn-ea"/>
                <a:cs typeface="+mn-cs"/>
              </a:rPr>
              <a:t>ChIP</a:t>
            </a:r>
            <a:r>
              <a:rPr lang="en-US" sz="1200" kern="1200" dirty="0">
                <a:solidFill>
                  <a:schemeClr val="tx1"/>
                </a:solidFill>
                <a:effectLst/>
                <a:latin typeface="+mn-lt"/>
                <a:ea typeface="+mn-ea"/>
                <a:cs typeface="+mn-cs"/>
              </a:rPr>
              <a:t>-seq as a control, it is not surprise that as a promoter feature, Pol II enriches around promoter P-element insertions. It is also not surprised that Pol II doesn’t enrich around </a:t>
            </a:r>
            <a:r>
              <a:rPr lang="en-US" sz="1200" kern="1200" dirty="0" err="1">
                <a:solidFill>
                  <a:schemeClr val="tx1"/>
                </a:solidFill>
                <a:effectLst/>
                <a:latin typeface="+mn-lt"/>
                <a:ea typeface="+mn-ea"/>
                <a:cs typeface="+mn-cs"/>
              </a:rPr>
              <a:t>exonic</a:t>
            </a:r>
            <a:r>
              <a:rPr lang="en-US" sz="1200" kern="1200" dirty="0">
                <a:solidFill>
                  <a:schemeClr val="tx1"/>
                </a:solidFill>
                <a:effectLst/>
                <a:latin typeface="+mn-lt"/>
                <a:ea typeface="+mn-ea"/>
                <a:cs typeface="+mn-cs"/>
              </a:rPr>
              <a:t>, intronic, and intergenic insertions.</a:t>
            </a:r>
          </a:p>
          <a:p>
            <a:r>
              <a:rPr lang="en-US" sz="1200" kern="1200" dirty="0">
                <a:solidFill>
                  <a:schemeClr val="tx1"/>
                </a:solidFill>
                <a:effectLst/>
                <a:latin typeface="+mn-lt"/>
                <a:ea typeface="+mn-ea"/>
                <a:cs typeface="+mn-cs"/>
              </a:rPr>
              <a:t>As we expect ATAC-seq would’ve shown the same profiles, it is not. ATAC is highly enriched around P-element insertions, no matter the insertion is located in promoters, exons, introns, or even intergenic regions. This observation indicate that, instead of promoters, open chromatin is the key feature that drives the P-element insertion.</a:t>
            </a:r>
          </a:p>
        </p:txBody>
      </p:sp>
      <p:sp>
        <p:nvSpPr>
          <p:cNvPr id="4" name="Slide Number Placeholder 3"/>
          <p:cNvSpPr>
            <a:spLocks noGrp="1"/>
          </p:cNvSpPr>
          <p:nvPr>
            <p:ph type="sldNum" sz="quarter" idx="5"/>
          </p:nvPr>
        </p:nvSpPr>
        <p:spPr/>
        <p:txBody>
          <a:bodyPr/>
          <a:lstStyle/>
          <a:p>
            <a:fld id="{0315EA1E-AFDD-9F4E-AF2C-4E7A6BE944E5}" type="slidenum">
              <a:rPr lang="en-US" smtClean="0"/>
              <a:t>13</a:t>
            </a:fld>
            <a:endParaRPr lang="en-US"/>
          </a:p>
        </p:txBody>
      </p:sp>
    </p:spTree>
    <p:extLst>
      <p:ext uri="{BB962C8B-B14F-4D97-AF65-F5344CB8AC3E}">
        <p14:creationId xmlns:p14="http://schemas.microsoft.com/office/powerpoint/2010/main" val="365798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Similarly, H3K36me3 enriches around LTR transposon insertions, no matter it is in exons, introns, or even intergenic regions.</a:t>
            </a:r>
          </a:p>
        </p:txBody>
      </p:sp>
      <p:sp>
        <p:nvSpPr>
          <p:cNvPr id="4" name="Slide Number Placeholder 3"/>
          <p:cNvSpPr>
            <a:spLocks noGrp="1"/>
          </p:cNvSpPr>
          <p:nvPr>
            <p:ph type="sldNum" sz="quarter" idx="5"/>
          </p:nvPr>
        </p:nvSpPr>
        <p:spPr/>
        <p:txBody>
          <a:bodyPr/>
          <a:lstStyle/>
          <a:p>
            <a:fld id="{0315EA1E-AFDD-9F4E-AF2C-4E7A6BE944E5}" type="slidenum">
              <a:rPr lang="en-US" smtClean="0"/>
              <a:t>14</a:t>
            </a:fld>
            <a:endParaRPr lang="en-US"/>
          </a:p>
        </p:txBody>
      </p:sp>
    </p:spTree>
    <p:extLst>
      <p:ext uri="{BB962C8B-B14F-4D97-AF65-F5344CB8AC3E}">
        <p14:creationId xmlns:p14="http://schemas.microsoft.com/office/powerpoint/2010/main" val="1761249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Back to the example I showed in the beginning.</a:t>
            </a:r>
          </a:p>
          <a:p>
            <a:r>
              <a:rPr lang="en-US" sz="1200" kern="1200" dirty="0">
                <a:solidFill>
                  <a:schemeClr val="tx1"/>
                </a:solidFill>
                <a:effectLst/>
                <a:latin typeface="+mn-lt"/>
                <a:ea typeface="+mn-ea"/>
                <a:cs typeface="+mn-cs"/>
              </a:rPr>
              <a:t>LTR transposons is either insert into promoters or </a:t>
            </a:r>
            <a:r>
              <a:rPr lang="en-US" sz="1200" kern="1200" dirty="0" err="1">
                <a:solidFill>
                  <a:schemeClr val="tx1"/>
                </a:solidFill>
                <a:effectLst/>
                <a:latin typeface="+mn-lt"/>
                <a:ea typeface="+mn-ea"/>
                <a:cs typeface="+mn-cs"/>
              </a:rPr>
              <a:t>exonic</a:t>
            </a:r>
            <a:r>
              <a:rPr lang="en-US" sz="1200" kern="1200" dirty="0">
                <a:solidFill>
                  <a:schemeClr val="tx1"/>
                </a:solidFill>
                <a:effectLst/>
                <a:latin typeface="+mn-lt"/>
                <a:ea typeface="+mn-ea"/>
                <a:cs typeface="+mn-cs"/>
              </a:rPr>
              <a:t> regions what are marked by H3K36me3. Also, we can see a lot of P-elements insert into the promoter of Vha16, and regions downstream the Vha16 TSS, which is also open chromatin regions marked by ATAC-seq.</a:t>
            </a:r>
          </a:p>
        </p:txBody>
      </p:sp>
      <p:sp>
        <p:nvSpPr>
          <p:cNvPr id="4" name="Slide Number Placeholder 3"/>
          <p:cNvSpPr>
            <a:spLocks noGrp="1"/>
          </p:cNvSpPr>
          <p:nvPr>
            <p:ph type="sldNum" sz="quarter" idx="5"/>
          </p:nvPr>
        </p:nvSpPr>
        <p:spPr/>
        <p:txBody>
          <a:bodyPr/>
          <a:lstStyle/>
          <a:p>
            <a:fld id="{0315EA1E-AFDD-9F4E-AF2C-4E7A6BE944E5}" type="slidenum">
              <a:rPr lang="en-US" smtClean="0"/>
              <a:t>15</a:t>
            </a:fld>
            <a:endParaRPr lang="en-US"/>
          </a:p>
        </p:txBody>
      </p:sp>
    </p:spTree>
    <p:extLst>
      <p:ext uri="{BB962C8B-B14F-4D97-AF65-F5344CB8AC3E}">
        <p14:creationId xmlns:p14="http://schemas.microsoft.com/office/powerpoint/2010/main" val="1408335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have introduced a lot about P-element and LTR transposons. You might ask what about I-element?</a:t>
            </a:r>
          </a:p>
          <a:p>
            <a:r>
              <a:rPr lang="en-US" sz="1200" kern="1200" dirty="0">
                <a:solidFill>
                  <a:schemeClr val="tx1"/>
                </a:solidFill>
                <a:effectLst/>
                <a:latin typeface="+mn-lt"/>
                <a:ea typeface="+mn-ea"/>
                <a:cs typeface="+mn-cs"/>
              </a:rPr>
              <a:t>Well, I-element seems to be quite random across the fly genome, its insertions are less dependent on a specific gene structure or a specific epigenetic feature. But interesting, we found the probability of I-element insert into a site is closely correlated with its distance to centromeres.</a:t>
            </a:r>
          </a:p>
          <a:p>
            <a:r>
              <a:rPr lang="en-US" sz="1200" kern="1200" dirty="0">
                <a:solidFill>
                  <a:schemeClr val="tx1"/>
                </a:solidFill>
                <a:effectLst/>
                <a:latin typeface="+mn-lt"/>
                <a:ea typeface="+mn-ea"/>
                <a:cs typeface="+mn-cs"/>
              </a:rPr>
              <a:t>This figure shows the number of de novo transposon insertions at each equal-sized chromosomal bins. The LTR transposon HMS-Beagle and P-element have a quite random insertion preference across different chromosomal bins, while I-element insertion preference surprisingly have a very high correlation with the distance to centromeres. I-element significantly favors those regions close to telomeres than those regions close to centromeres. We don’t know what makes this unprecedented preference, but suspect there might be something to do with CG percentage.</a:t>
            </a:r>
          </a:p>
        </p:txBody>
      </p:sp>
      <p:sp>
        <p:nvSpPr>
          <p:cNvPr id="4" name="Slide Number Placeholder 3"/>
          <p:cNvSpPr>
            <a:spLocks noGrp="1"/>
          </p:cNvSpPr>
          <p:nvPr>
            <p:ph type="sldNum" sz="quarter" idx="5"/>
          </p:nvPr>
        </p:nvSpPr>
        <p:spPr/>
        <p:txBody>
          <a:bodyPr/>
          <a:lstStyle/>
          <a:p>
            <a:fld id="{0315EA1E-AFDD-9F4E-AF2C-4E7A6BE944E5}" type="slidenum">
              <a:rPr lang="en-US" smtClean="0"/>
              <a:t>16</a:t>
            </a:fld>
            <a:endParaRPr lang="en-US"/>
          </a:p>
        </p:txBody>
      </p:sp>
    </p:spTree>
    <p:extLst>
      <p:ext uri="{BB962C8B-B14F-4D97-AF65-F5344CB8AC3E}">
        <p14:creationId xmlns:p14="http://schemas.microsoft.com/office/powerpoint/2010/main" val="2149636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have introduced a lot about P-element and LTR transposons. You might ask what about I-element?</a:t>
            </a:r>
          </a:p>
          <a:p>
            <a:r>
              <a:rPr lang="en-US" sz="1200" kern="1200" dirty="0">
                <a:solidFill>
                  <a:schemeClr val="tx1"/>
                </a:solidFill>
                <a:effectLst/>
                <a:latin typeface="+mn-lt"/>
                <a:ea typeface="+mn-ea"/>
                <a:cs typeface="+mn-cs"/>
              </a:rPr>
              <a:t>Well, I-element seems to be quite random across the fly genome, its insertions are less dependent on a specific gene structure or a specific epigenetic feature. But interesting, we found the probability of I-element insert into a site is closely correlated with its distance to centromeres.</a:t>
            </a:r>
          </a:p>
          <a:p>
            <a:r>
              <a:rPr lang="en-US" sz="1200" kern="1200" dirty="0">
                <a:solidFill>
                  <a:schemeClr val="tx1"/>
                </a:solidFill>
                <a:effectLst/>
                <a:latin typeface="+mn-lt"/>
                <a:ea typeface="+mn-ea"/>
                <a:cs typeface="+mn-cs"/>
              </a:rPr>
              <a:t>This figure shows the number of de novo transposon insertions at each equal-sized chromosomal bins. The LTR transposon HMS-Beagle and P-element have a quite random insertion preference across different chromosomal bins, while I-element insertion preference surprisingly have a very high correlation with the distance to centromeres. I-element significantly favors those regions close to telomeres than those regions close to centromeres. We don’t know what makes this unprecedented preference, but suspect there might be something to do with CG percentage.</a:t>
            </a:r>
          </a:p>
        </p:txBody>
      </p:sp>
      <p:sp>
        <p:nvSpPr>
          <p:cNvPr id="4" name="Slide Number Placeholder 3"/>
          <p:cNvSpPr>
            <a:spLocks noGrp="1"/>
          </p:cNvSpPr>
          <p:nvPr>
            <p:ph type="sldNum" sz="quarter" idx="5"/>
          </p:nvPr>
        </p:nvSpPr>
        <p:spPr/>
        <p:txBody>
          <a:bodyPr/>
          <a:lstStyle/>
          <a:p>
            <a:fld id="{0315EA1E-AFDD-9F4E-AF2C-4E7A6BE944E5}" type="slidenum">
              <a:rPr lang="en-US" smtClean="0"/>
              <a:t>17</a:t>
            </a:fld>
            <a:endParaRPr lang="en-US"/>
          </a:p>
        </p:txBody>
      </p:sp>
    </p:spTree>
    <p:extLst>
      <p:ext uri="{BB962C8B-B14F-4D97-AF65-F5344CB8AC3E}">
        <p14:creationId xmlns:p14="http://schemas.microsoft.com/office/powerpoint/2010/main" val="18524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summary, I have talk about how three types of transposons pick their target sites in fruit flies. We found …</a:t>
            </a:r>
          </a:p>
        </p:txBody>
      </p:sp>
      <p:sp>
        <p:nvSpPr>
          <p:cNvPr id="4" name="Slide Number Placeholder 3"/>
          <p:cNvSpPr>
            <a:spLocks noGrp="1"/>
          </p:cNvSpPr>
          <p:nvPr>
            <p:ph type="sldNum" sz="quarter" idx="5"/>
          </p:nvPr>
        </p:nvSpPr>
        <p:spPr/>
        <p:txBody>
          <a:bodyPr/>
          <a:lstStyle/>
          <a:p>
            <a:fld id="{0315EA1E-AFDD-9F4E-AF2C-4E7A6BE944E5}" type="slidenum">
              <a:rPr lang="en-US" smtClean="0"/>
              <a:t>18</a:t>
            </a:fld>
            <a:endParaRPr lang="en-US"/>
          </a:p>
        </p:txBody>
      </p:sp>
    </p:spTree>
    <p:extLst>
      <p:ext uri="{BB962C8B-B14F-4D97-AF65-F5344CB8AC3E}">
        <p14:creationId xmlns:p14="http://schemas.microsoft.com/office/powerpoint/2010/main" val="3940470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0315EA1E-AFDD-9F4E-AF2C-4E7A6BE944E5}" type="slidenum">
              <a:rPr lang="en-US" smtClean="0"/>
              <a:t>19</a:t>
            </a:fld>
            <a:endParaRPr lang="en-US"/>
          </a:p>
        </p:txBody>
      </p:sp>
    </p:spTree>
    <p:extLst>
      <p:ext uri="{BB962C8B-B14F-4D97-AF65-F5344CB8AC3E}">
        <p14:creationId xmlns:p14="http://schemas.microsoft.com/office/powerpoint/2010/main" val="286791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pitchFamily="2" charset="0"/>
              </a:rPr>
              <a:t>So, before the talk, I want to give a brief introduction about transposon.</a:t>
            </a:r>
          </a:p>
          <a:p>
            <a:pPr algn="l"/>
            <a:r>
              <a:rPr lang="en-US" b="0" i="0" dirty="0">
                <a:solidFill>
                  <a:srgbClr val="000000"/>
                </a:solidFill>
                <a:effectLst/>
                <a:latin typeface="Times" pitchFamily="2" charset="0"/>
              </a:rPr>
              <a:t>Transposons are genes that move from one location to another on a chromosome. They are first discovered in Maize by Barbara McClintock, and she won a Nobel Prize in 1983.</a:t>
            </a:r>
          </a:p>
          <a:p>
            <a:pPr algn="l"/>
            <a:r>
              <a:rPr lang="en-US" b="0" i="0" dirty="0">
                <a:solidFill>
                  <a:srgbClr val="000000"/>
                </a:solidFill>
                <a:effectLst/>
                <a:latin typeface="Times" pitchFamily="2" charset="0"/>
              </a:rPr>
              <a:t>A very famous example of transposon movement is the multi-colored corn kernels. If a transposon moves to a position adjacent or directly in the pigment-producing gene, the cells are unable to produce purple pigment, results in white kernel or partly white kernels rather than solid purple kernels.</a:t>
            </a:r>
          </a:p>
          <a:p>
            <a:pPr algn="l"/>
            <a:r>
              <a:rPr lang="en-US" b="0" i="0" dirty="0">
                <a:solidFill>
                  <a:srgbClr val="000000"/>
                </a:solidFill>
                <a:effectLst/>
                <a:latin typeface="Times" pitchFamily="2" charset="0"/>
              </a:rPr>
              <a:t>Transposons not only present in maize, but also in other eukaryotes, occupies from around 15% in C. elegans to around 75% in maize. In human, about half of the genome is transposon and in fly, 20% of their genome is contributed by transposons.</a:t>
            </a:r>
            <a:br>
              <a:rPr lang="en-US" dirty="0"/>
            </a:br>
            <a:endParaRPr lang="en-US" b="0" i="0" dirty="0">
              <a:solidFill>
                <a:srgbClr val="000000"/>
              </a:solidFill>
              <a:effectLst/>
              <a:latin typeface="Times" pitchFamily="2"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2</a:t>
            </a:fld>
            <a:endParaRPr lang="en-US"/>
          </a:p>
        </p:txBody>
      </p:sp>
    </p:spTree>
    <p:extLst>
      <p:ext uri="{BB962C8B-B14F-4D97-AF65-F5344CB8AC3E}">
        <p14:creationId xmlns:p14="http://schemas.microsoft.com/office/powerpoint/2010/main" val="244896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where do transposon locate in eukaryotic genomes? There is no answer for most transposons. However, we do know that transposons have specific appetize for picking their insertion site.</a:t>
            </a:r>
          </a:p>
          <a:p>
            <a:r>
              <a:rPr lang="en-US" sz="1200" kern="1200" dirty="0">
                <a:solidFill>
                  <a:schemeClr val="tx1"/>
                </a:solidFill>
                <a:effectLst/>
                <a:latin typeface="+mn-lt"/>
                <a:ea typeface="+mn-ea"/>
                <a:cs typeface="+mn-cs"/>
              </a:rPr>
              <a:t>This genome browser figure shows the key point for my talk. And clearly, the insertion sites of transposons is not randomly chosen. Certain types of transposons have their unique favorite targets. </a:t>
            </a:r>
          </a:p>
        </p:txBody>
      </p:sp>
      <p:sp>
        <p:nvSpPr>
          <p:cNvPr id="4" name="Slide Number Placeholder 3"/>
          <p:cNvSpPr>
            <a:spLocks noGrp="1"/>
          </p:cNvSpPr>
          <p:nvPr>
            <p:ph type="sldNum" sz="quarter" idx="5"/>
          </p:nvPr>
        </p:nvSpPr>
        <p:spPr/>
        <p:txBody>
          <a:bodyPr/>
          <a:lstStyle/>
          <a:p>
            <a:fld id="{0315EA1E-AFDD-9F4E-AF2C-4E7A6BE944E5}" type="slidenum">
              <a:rPr lang="en-US" smtClean="0"/>
              <a:t>3</a:t>
            </a:fld>
            <a:endParaRPr lang="en-US"/>
          </a:p>
        </p:txBody>
      </p:sp>
    </p:spTree>
    <p:extLst>
      <p:ext uri="{BB962C8B-B14F-4D97-AF65-F5344CB8AC3E}">
        <p14:creationId xmlns:p14="http://schemas.microsoft.com/office/powerpoint/2010/main" val="1183340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study what drives insertion is not as easy as scanning the genomic transposons.</a:t>
            </a:r>
          </a:p>
          <a:p>
            <a:r>
              <a:rPr lang="en-US" sz="1200" kern="1200" dirty="0">
                <a:solidFill>
                  <a:schemeClr val="tx1"/>
                </a:solidFill>
                <a:effectLst/>
                <a:latin typeface="+mn-lt"/>
                <a:ea typeface="+mn-ea"/>
                <a:cs typeface="+mn-cs"/>
              </a:rPr>
              <a:t>Indeed, the profile of transposons in the reference genome is actually formed by two procedures. The first procedure is de novo insertions which we want to study.</a:t>
            </a:r>
          </a:p>
          <a:p>
            <a:r>
              <a:rPr lang="en-US" sz="1200" kern="1200" dirty="0">
                <a:solidFill>
                  <a:schemeClr val="tx1"/>
                </a:solidFill>
                <a:effectLst/>
                <a:latin typeface="+mn-lt"/>
                <a:ea typeface="+mn-ea"/>
                <a:cs typeface="+mn-cs"/>
              </a:rPr>
              <a:t>And the second procedure, which is considered as the main procedure to shape the nowadays transposon profile, is the selection. A simple example. When a transposon insertion is lethal, then it wouldn’t be passed to the next generation.</a:t>
            </a:r>
          </a:p>
          <a:p>
            <a:r>
              <a:rPr lang="en-US" sz="1200" kern="1200" dirty="0">
                <a:solidFill>
                  <a:schemeClr val="tx1"/>
                </a:solidFill>
                <a:effectLst/>
                <a:latin typeface="+mn-lt"/>
                <a:ea typeface="+mn-ea"/>
                <a:cs typeface="+mn-cs"/>
              </a:rPr>
              <a:t>The second procedure is well-studied. We know transposons usually don’t locate in functional elements, especially coding sequences. They also don’t like to locate in the sense strand of genes, because the structure of transposons would make the transcription stop earlier.</a:t>
            </a:r>
          </a:p>
          <a:p>
            <a:r>
              <a:rPr lang="en-US" sz="1200" kern="1200" dirty="0">
                <a:solidFill>
                  <a:schemeClr val="tx1"/>
                </a:solidFill>
                <a:effectLst/>
                <a:latin typeface="+mn-lt"/>
                <a:ea typeface="+mn-ea"/>
                <a:cs typeface="+mn-cs"/>
              </a:rPr>
              <a:t>However, the first procedure, which infers the real transposition mechanisms is difficult to study.</a:t>
            </a:r>
          </a:p>
        </p:txBody>
      </p:sp>
      <p:sp>
        <p:nvSpPr>
          <p:cNvPr id="4" name="Slide Number Placeholder 3"/>
          <p:cNvSpPr>
            <a:spLocks noGrp="1"/>
          </p:cNvSpPr>
          <p:nvPr>
            <p:ph type="sldNum" sz="quarter" idx="5"/>
          </p:nvPr>
        </p:nvSpPr>
        <p:spPr/>
        <p:txBody>
          <a:bodyPr/>
          <a:lstStyle/>
          <a:p>
            <a:fld id="{0315EA1E-AFDD-9F4E-AF2C-4E7A6BE944E5}" type="slidenum">
              <a:rPr lang="en-US" smtClean="0"/>
              <a:t>4</a:t>
            </a:fld>
            <a:endParaRPr lang="en-US"/>
          </a:p>
        </p:txBody>
      </p:sp>
    </p:spTree>
    <p:extLst>
      <p:ext uri="{BB962C8B-B14F-4D97-AF65-F5344CB8AC3E}">
        <p14:creationId xmlns:p14="http://schemas.microsoft.com/office/powerpoint/2010/main" val="3531505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two main reasons hindered the study of de novo insertion for years.</a:t>
            </a:r>
          </a:p>
          <a:p>
            <a:r>
              <a:rPr lang="en-US" sz="1200" kern="1200" dirty="0">
                <a:solidFill>
                  <a:schemeClr val="tx1"/>
                </a:solidFill>
                <a:effectLst/>
                <a:latin typeface="+mn-lt"/>
                <a:ea typeface="+mn-ea"/>
                <a:cs typeface="+mn-cs"/>
              </a:rPr>
              <a:t>The first reason is that transposons are repressed in most cells, either by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or siRNA or other mechanisms. It makes sense because organisms need to keep these genomic parasites in check to keep their genome stable.</a:t>
            </a:r>
          </a:p>
          <a:p>
            <a:r>
              <a:rPr lang="en-US" sz="1200" kern="1200" dirty="0">
                <a:solidFill>
                  <a:schemeClr val="tx1"/>
                </a:solidFill>
                <a:effectLst/>
                <a:latin typeface="+mn-lt"/>
                <a:ea typeface="+mn-ea"/>
                <a:cs typeface="+mn-cs"/>
              </a:rPr>
              <a:t>The second reason is that it is difficult to systematically identify de novo insertions via whole genome sequencing. Generally, de novo insertion only presents in one cell, results in an extremely low frequency and makes it tricky to differentiate real insertion from sequencing artifacts such as chimeric reads from typical whole genome sequencing.</a:t>
            </a:r>
          </a:p>
          <a:p>
            <a:r>
              <a:rPr lang="en-US" sz="1200" kern="1200" dirty="0">
                <a:solidFill>
                  <a:schemeClr val="tx1"/>
                </a:solidFill>
                <a:effectLst/>
                <a:latin typeface="+mn-lt"/>
                <a:ea typeface="+mn-ea"/>
                <a:cs typeface="+mn-cs"/>
              </a:rPr>
              <a:t>Fortunately, the two issues can be solved. In germ cells, transposons are repressed by the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pathway. Upon the depletion of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pathway, transposons are re-activated, and this makes it a perfect model to study de novo transposon insertions.</a:t>
            </a:r>
          </a:p>
          <a:p>
            <a:r>
              <a:rPr lang="en-US" sz="1200" kern="1200" dirty="0">
                <a:solidFill>
                  <a:schemeClr val="tx1"/>
                </a:solidFill>
                <a:effectLst/>
                <a:latin typeface="+mn-lt"/>
                <a:ea typeface="+mn-ea"/>
                <a:cs typeface="+mn-cs"/>
              </a:rPr>
              <a:t>Also, we have developed an algorithm TEMP2. I am not going to go over the details of TEMP2, but it is able detect low-frequency de novo insertions with high accuracy.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5</a:t>
            </a:fld>
            <a:endParaRPr lang="en-US"/>
          </a:p>
        </p:txBody>
      </p:sp>
    </p:spTree>
    <p:extLst>
      <p:ext uri="{BB962C8B-B14F-4D97-AF65-F5344CB8AC3E}">
        <p14:creationId xmlns:p14="http://schemas.microsoft.com/office/powerpoint/2010/main" val="410650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with the model and the tools for analyzing the data, we can finally study where de novo transposons like to insert.</a:t>
            </a:r>
          </a:p>
          <a:p>
            <a:r>
              <a:rPr lang="en-US" sz="1200" kern="1200" dirty="0">
                <a:solidFill>
                  <a:schemeClr val="tx1"/>
                </a:solidFill>
                <a:effectLst/>
                <a:latin typeface="+mn-lt"/>
                <a:ea typeface="+mn-ea"/>
                <a:cs typeface="+mn-cs"/>
              </a:rPr>
              <a:t>In 2018, ZZ’s group published two papers to study which cell types do active transposons invade. They made fly strains with activated transposons by either directly deplete the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pathway or hybrid different strains to disrupt the production of transposon-silencing </a:t>
            </a:r>
            <a:r>
              <a:rPr lang="en-US" sz="1200" kern="1200" dirty="0" err="1">
                <a:solidFill>
                  <a:schemeClr val="tx1"/>
                </a:solidFill>
                <a:effectLst/>
                <a:latin typeface="+mn-lt"/>
                <a:ea typeface="+mn-ea"/>
                <a:cs typeface="+mn-cs"/>
              </a:rPr>
              <a:t>piRNAs</a:t>
            </a:r>
            <a:r>
              <a:rPr lang="en-US" sz="1200" kern="1200" dirty="0">
                <a:solidFill>
                  <a:schemeClr val="tx1"/>
                </a:solidFill>
                <a:effectLst/>
                <a:latin typeface="+mn-lt"/>
                <a:ea typeface="+mn-ea"/>
                <a:cs typeface="+mn-cs"/>
              </a:rPr>
              <a:t>. In summary, there are flies with many active LTR retrotransposons, an active LINE retrotransposon which is called I-element, and an active DNA transposon which is called P-element. ZZ’s group performed whole genome sequencing and we have utilized these dataset to for our research. </a:t>
            </a:r>
          </a:p>
          <a:p>
            <a:r>
              <a:rPr lang="en-US" sz="1200" kern="1200" dirty="0">
                <a:solidFill>
                  <a:schemeClr val="tx1"/>
                </a:solidFill>
                <a:effectLst/>
                <a:latin typeface="+mn-lt"/>
                <a:ea typeface="+mn-ea"/>
                <a:cs typeface="+mn-cs"/>
              </a:rPr>
              <a:t>In total, we’ve identified more than 40 thousands de novo transposon insertions for four of the most active LTR transposons, I-element, and P-element.</a:t>
            </a:r>
          </a:p>
        </p:txBody>
      </p:sp>
      <p:sp>
        <p:nvSpPr>
          <p:cNvPr id="4" name="Slide Number Placeholder 3"/>
          <p:cNvSpPr>
            <a:spLocks noGrp="1"/>
          </p:cNvSpPr>
          <p:nvPr>
            <p:ph type="sldNum" sz="quarter" idx="5"/>
          </p:nvPr>
        </p:nvSpPr>
        <p:spPr/>
        <p:txBody>
          <a:bodyPr/>
          <a:lstStyle/>
          <a:p>
            <a:fld id="{0315EA1E-AFDD-9F4E-AF2C-4E7A6BE944E5}" type="slidenum">
              <a:rPr lang="en-US" smtClean="0"/>
              <a:t>6</a:t>
            </a:fld>
            <a:endParaRPr lang="en-US"/>
          </a:p>
        </p:txBody>
      </p:sp>
    </p:spTree>
    <p:extLst>
      <p:ext uri="{BB962C8B-B14F-4D97-AF65-F5344CB8AC3E}">
        <p14:creationId xmlns:p14="http://schemas.microsoft.com/office/powerpoint/2010/main" val="1858421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with the model and the tools for analyzing the data, we can finally study where de novo transposons like to insert.</a:t>
            </a:r>
          </a:p>
          <a:p>
            <a:r>
              <a:rPr lang="en-US" sz="1200" kern="1200" dirty="0">
                <a:solidFill>
                  <a:schemeClr val="tx1"/>
                </a:solidFill>
                <a:effectLst/>
                <a:latin typeface="+mn-lt"/>
                <a:ea typeface="+mn-ea"/>
                <a:cs typeface="+mn-cs"/>
              </a:rPr>
              <a:t>In 2018, ZZ’s group published two papers to study which cell types do active transposons invade. They made fly strains with activated transposons by either directly deplete the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pathway or hybrid different strains to disrupt the production of transposon-silencing </a:t>
            </a:r>
            <a:r>
              <a:rPr lang="en-US" sz="1200" kern="1200" dirty="0" err="1">
                <a:solidFill>
                  <a:schemeClr val="tx1"/>
                </a:solidFill>
                <a:effectLst/>
                <a:latin typeface="+mn-lt"/>
                <a:ea typeface="+mn-ea"/>
                <a:cs typeface="+mn-cs"/>
              </a:rPr>
              <a:t>piRNAs</a:t>
            </a:r>
            <a:r>
              <a:rPr lang="en-US" sz="1200" kern="1200" dirty="0">
                <a:solidFill>
                  <a:schemeClr val="tx1"/>
                </a:solidFill>
                <a:effectLst/>
                <a:latin typeface="+mn-lt"/>
                <a:ea typeface="+mn-ea"/>
                <a:cs typeface="+mn-cs"/>
              </a:rPr>
              <a:t>. In summary, there are flies with many active LTR retrotransposons, an active LINE retrotransposon which is called I-element, and an active DNA transposon which is called P-element. ZZ’s group performed whole genome sequencing and we have utilized these dataset to for our research. </a:t>
            </a:r>
          </a:p>
          <a:p>
            <a:r>
              <a:rPr lang="en-US" sz="1200" kern="1200" dirty="0">
                <a:solidFill>
                  <a:schemeClr val="tx1"/>
                </a:solidFill>
                <a:effectLst/>
                <a:latin typeface="+mn-lt"/>
                <a:ea typeface="+mn-ea"/>
                <a:cs typeface="+mn-cs"/>
              </a:rPr>
              <a:t>In total, we’ve identified more than 40 thousands de novo transposon insertions for four of the most active LTR transposons, I-element, and P-element. </a:t>
            </a:r>
          </a:p>
        </p:txBody>
      </p:sp>
      <p:sp>
        <p:nvSpPr>
          <p:cNvPr id="4" name="Slide Number Placeholder 3"/>
          <p:cNvSpPr>
            <a:spLocks noGrp="1"/>
          </p:cNvSpPr>
          <p:nvPr>
            <p:ph type="sldNum" sz="quarter" idx="5"/>
          </p:nvPr>
        </p:nvSpPr>
        <p:spPr/>
        <p:txBody>
          <a:bodyPr/>
          <a:lstStyle/>
          <a:p>
            <a:fld id="{0315EA1E-AFDD-9F4E-AF2C-4E7A6BE944E5}" type="slidenum">
              <a:rPr lang="en-US" smtClean="0"/>
              <a:t>7</a:t>
            </a:fld>
            <a:endParaRPr lang="en-US"/>
          </a:p>
        </p:txBody>
      </p:sp>
    </p:spTree>
    <p:extLst>
      <p:ext uri="{BB962C8B-B14F-4D97-AF65-F5344CB8AC3E}">
        <p14:creationId xmlns:p14="http://schemas.microsoft.com/office/powerpoint/2010/main" val="1593583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first, we want find out if transposon likes to insert into genes. We simulated random insertions, corrected for </a:t>
            </a:r>
            <a:r>
              <a:rPr lang="en-US" sz="1200" kern="1200" dirty="0" err="1">
                <a:solidFill>
                  <a:schemeClr val="tx1"/>
                </a:solidFill>
                <a:effectLst/>
                <a:latin typeface="+mn-lt"/>
                <a:ea typeface="+mn-ea"/>
                <a:cs typeface="+mn-cs"/>
              </a:rPr>
              <a:t>mappability</a:t>
            </a:r>
            <a:r>
              <a:rPr lang="en-US" sz="1200" kern="1200" dirty="0">
                <a:solidFill>
                  <a:schemeClr val="tx1"/>
                </a:solidFill>
                <a:effectLst/>
                <a:latin typeface="+mn-lt"/>
                <a:ea typeface="+mn-ea"/>
                <a:cs typeface="+mn-cs"/>
              </a:rPr>
              <a:t>, and calculated the enrichment of insertions at promoters, exons, introns, and intergenic regions. The insertions are separated by de novo marked in solid colors and germline marked in transparent colors. </a:t>
            </a:r>
          </a:p>
          <a:p>
            <a:r>
              <a:rPr lang="en-US" sz="1200" kern="1200" dirty="0">
                <a:solidFill>
                  <a:schemeClr val="tx1"/>
                </a:solidFill>
                <a:effectLst/>
                <a:latin typeface="+mn-lt"/>
                <a:ea typeface="+mn-ea"/>
                <a:cs typeface="+mn-cs"/>
              </a:rPr>
              <a:t>Not surprisingly, except P-element, germline insertions are depleted at promoters and exons, as insertions in these regions might affect the normal transcription. This suggests high negative selection against germline insertions.</a:t>
            </a:r>
          </a:p>
          <a:p>
            <a:r>
              <a:rPr lang="en-US" sz="1200" kern="1200" dirty="0">
                <a:solidFill>
                  <a:schemeClr val="tx1"/>
                </a:solidFill>
                <a:effectLst/>
                <a:latin typeface="+mn-lt"/>
                <a:ea typeface="+mn-ea"/>
                <a:cs typeface="+mn-cs"/>
              </a:rPr>
              <a:t>However, de novo insertions have a totally different preference. This outstanding tall green bars indicate about 5-fold enrichment at promoters for both de novo and germline P-element insertions. Indeed, P-elements are depleted in exons, introns, and intergenic regions, suggest promoters is core regions for P-element transposition.</a:t>
            </a:r>
          </a:p>
          <a:p>
            <a:r>
              <a:rPr lang="en-US" sz="1200" kern="1200" dirty="0">
                <a:solidFill>
                  <a:schemeClr val="tx1"/>
                </a:solidFill>
                <a:effectLst/>
                <a:latin typeface="+mn-lt"/>
                <a:ea typeface="+mn-ea"/>
                <a:cs typeface="+mn-cs"/>
              </a:rPr>
              <a:t>The four LTR transposons have very similar insertion preferences across genes. Like P-element, they prefer promoters with a lower enrichment, but surprisingly, they also prefer exons as insertion sites.</a:t>
            </a:r>
          </a:p>
          <a:p>
            <a:r>
              <a:rPr lang="en-US" sz="1200" kern="1200" dirty="0">
                <a:solidFill>
                  <a:schemeClr val="tx1"/>
                </a:solidFill>
                <a:effectLst/>
                <a:latin typeface="+mn-lt"/>
                <a:ea typeface="+mn-ea"/>
                <a:cs typeface="+mn-cs"/>
              </a:rPr>
              <a:t>De novo I-element insertion don’t show dramatic enrichment across genes like P-elements and LTR transposons, it only shows a modest enrichment at promoters.</a:t>
            </a:r>
          </a:p>
        </p:txBody>
      </p:sp>
      <p:sp>
        <p:nvSpPr>
          <p:cNvPr id="4" name="Slide Number Placeholder 3"/>
          <p:cNvSpPr>
            <a:spLocks noGrp="1"/>
          </p:cNvSpPr>
          <p:nvPr>
            <p:ph type="sldNum" sz="quarter" idx="5"/>
          </p:nvPr>
        </p:nvSpPr>
        <p:spPr/>
        <p:txBody>
          <a:bodyPr/>
          <a:lstStyle/>
          <a:p>
            <a:fld id="{0315EA1E-AFDD-9F4E-AF2C-4E7A6BE944E5}" type="slidenum">
              <a:rPr lang="en-US" smtClean="0"/>
              <a:t>8</a:t>
            </a:fld>
            <a:endParaRPr lang="en-US"/>
          </a:p>
        </p:txBody>
      </p:sp>
    </p:spTree>
    <p:extLst>
      <p:ext uri="{BB962C8B-B14F-4D97-AF65-F5344CB8AC3E}">
        <p14:creationId xmlns:p14="http://schemas.microsoft.com/office/powerpoint/2010/main" val="399991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9</a:t>
            </a:fld>
            <a:endParaRPr lang="en-US"/>
          </a:p>
        </p:txBody>
      </p:sp>
    </p:spTree>
    <p:extLst>
      <p:ext uri="{BB962C8B-B14F-4D97-AF65-F5344CB8AC3E}">
        <p14:creationId xmlns:p14="http://schemas.microsoft.com/office/powerpoint/2010/main" val="314584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27EF-EF89-8D4C-AD9C-770409F381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FCFAF6-4643-7844-9E5B-B12D49A9E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42A263-21DF-1C44-AA45-C9C1CCF6702A}"/>
              </a:ext>
            </a:extLst>
          </p:cNvPr>
          <p:cNvSpPr>
            <a:spLocks noGrp="1"/>
          </p:cNvSpPr>
          <p:nvPr>
            <p:ph type="dt" sz="half" idx="10"/>
          </p:nvPr>
        </p:nvSpPr>
        <p:spPr/>
        <p:txBody>
          <a:bodyPr/>
          <a:lstStyle/>
          <a:p>
            <a:fld id="{05401A67-8713-2144-B6B1-C5AC141738F4}" type="datetimeFigureOut">
              <a:rPr lang="en-US" smtClean="0"/>
              <a:t>12/7/22</a:t>
            </a:fld>
            <a:endParaRPr lang="en-US"/>
          </a:p>
        </p:txBody>
      </p:sp>
      <p:sp>
        <p:nvSpPr>
          <p:cNvPr id="5" name="Footer Placeholder 4">
            <a:extLst>
              <a:ext uri="{FF2B5EF4-FFF2-40B4-BE49-F238E27FC236}">
                <a16:creationId xmlns:a16="http://schemas.microsoft.com/office/drawing/2014/main" id="{391CA9C1-ACEB-2446-AD4B-547D6C1CF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ABB09-AA80-604A-B7D5-B0AB694962A3}"/>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283092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905D-936A-684F-8B8A-68EF941D7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A00D6-121F-E545-9AD5-A4858C6B9E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412B9-7163-BE4A-968E-4FCC5BDD2295}"/>
              </a:ext>
            </a:extLst>
          </p:cNvPr>
          <p:cNvSpPr>
            <a:spLocks noGrp="1"/>
          </p:cNvSpPr>
          <p:nvPr>
            <p:ph type="dt" sz="half" idx="10"/>
          </p:nvPr>
        </p:nvSpPr>
        <p:spPr/>
        <p:txBody>
          <a:bodyPr/>
          <a:lstStyle/>
          <a:p>
            <a:fld id="{05401A67-8713-2144-B6B1-C5AC141738F4}" type="datetimeFigureOut">
              <a:rPr lang="en-US" smtClean="0"/>
              <a:t>12/7/22</a:t>
            </a:fld>
            <a:endParaRPr lang="en-US"/>
          </a:p>
        </p:txBody>
      </p:sp>
      <p:sp>
        <p:nvSpPr>
          <p:cNvPr id="5" name="Footer Placeholder 4">
            <a:extLst>
              <a:ext uri="{FF2B5EF4-FFF2-40B4-BE49-F238E27FC236}">
                <a16:creationId xmlns:a16="http://schemas.microsoft.com/office/drawing/2014/main" id="{E0CEC3EE-5E76-2B45-AE47-E68403F55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DAA-7C6F-2542-ADC1-9C44B8FC6D21}"/>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2163385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EAE693-22E2-6F4D-B098-57C23717AF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27B05C-6499-0740-AB7D-8C85B39EE1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710DB-FAC5-DC47-8137-14719E94EBCA}"/>
              </a:ext>
            </a:extLst>
          </p:cNvPr>
          <p:cNvSpPr>
            <a:spLocks noGrp="1"/>
          </p:cNvSpPr>
          <p:nvPr>
            <p:ph type="dt" sz="half" idx="10"/>
          </p:nvPr>
        </p:nvSpPr>
        <p:spPr/>
        <p:txBody>
          <a:bodyPr/>
          <a:lstStyle/>
          <a:p>
            <a:fld id="{05401A67-8713-2144-B6B1-C5AC141738F4}" type="datetimeFigureOut">
              <a:rPr lang="en-US" smtClean="0"/>
              <a:t>12/7/22</a:t>
            </a:fld>
            <a:endParaRPr lang="en-US"/>
          </a:p>
        </p:txBody>
      </p:sp>
      <p:sp>
        <p:nvSpPr>
          <p:cNvPr id="5" name="Footer Placeholder 4">
            <a:extLst>
              <a:ext uri="{FF2B5EF4-FFF2-40B4-BE49-F238E27FC236}">
                <a16:creationId xmlns:a16="http://schemas.microsoft.com/office/drawing/2014/main" id="{1FF8FD56-1A90-CD40-A248-FA28FC820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F72F7-90B7-144A-AB87-CE8A64A62090}"/>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2091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6CDC-53CA-724F-B772-CC01806CC9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3ACDE-77D2-FF47-AD1A-5638C4E56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8F6A9-D095-6B44-9211-BA0D615DE1AF}"/>
              </a:ext>
            </a:extLst>
          </p:cNvPr>
          <p:cNvSpPr>
            <a:spLocks noGrp="1"/>
          </p:cNvSpPr>
          <p:nvPr>
            <p:ph type="dt" sz="half" idx="10"/>
          </p:nvPr>
        </p:nvSpPr>
        <p:spPr/>
        <p:txBody>
          <a:bodyPr/>
          <a:lstStyle/>
          <a:p>
            <a:fld id="{05401A67-8713-2144-B6B1-C5AC141738F4}" type="datetimeFigureOut">
              <a:rPr lang="en-US" smtClean="0"/>
              <a:t>12/7/22</a:t>
            </a:fld>
            <a:endParaRPr lang="en-US"/>
          </a:p>
        </p:txBody>
      </p:sp>
      <p:sp>
        <p:nvSpPr>
          <p:cNvPr id="5" name="Footer Placeholder 4">
            <a:extLst>
              <a:ext uri="{FF2B5EF4-FFF2-40B4-BE49-F238E27FC236}">
                <a16:creationId xmlns:a16="http://schemas.microsoft.com/office/drawing/2014/main" id="{1929B095-C4B3-0844-939F-A1391E546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0366B-4060-184F-AB53-7AC51733081B}"/>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76330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EC26-D931-7D4C-9E6A-93B59738D0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8DAE3B-6A14-554A-96CA-671D742E7B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1ECDF7-F0BE-484A-804E-A93C14EBA2D1}"/>
              </a:ext>
            </a:extLst>
          </p:cNvPr>
          <p:cNvSpPr>
            <a:spLocks noGrp="1"/>
          </p:cNvSpPr>
          <p:nvPr>
            <p:ph type="dt" sz="half" idx="10"/>
          </p:nvPr>
        </p:nvSpPr>
        <p:spPr/>
        <p:txBody>
          <a:bodyPr/>
          <a:lstStyle/>
          <a:p>
            <a:fld id="{05401A67-8713-2144-B6B1-C5AC141738F4}" type="datetimeFigureOut">
              <a:rPr lang="en-US" smtClean="0"/>
              <a:t>12/7/22</a:t>
            </a:fld>
            <a:endParaRPr lang="en-US"/>
          </a:p>
        </p:txBody>
      </p:sp>
      <p:sp>
        <p:nvSpPr>
          <p:cNvPr id="5" name="Footer Placeholder 4">
            <a:extLst>
              <a:ext uri="{FF2B5EF4-FFF2-40B4-BE49-F238E27FC236}">
                <a16:creationId xmlns:a16="http://schemas.microsoft.com/office/drawing/2014/main" id="{FEAB6B6B-5248-EB48-862C-D92BABBCA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18BB9-BF9C-EA48-A831-594D4102C138}"/>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04567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3572-E140-544C-9354-4C0E98892D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5D37E3-58E1-4743-921B-8D1176CDB4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45E4A3-50B7-B541-ADCF-90F41BEC49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E43B16-FEBE-464C-B6A0-EDC8F6D41005}"/>
              </a:ext>
            </a:extLst>
          </p:cNvPr>
          <p:cNvSpPr>
            <a:spLocks noGrp="1"/>
          </p:cNvSpPr>
          <p:nvPr>
            <p:ph type="dt" sz="half" idx="10"/>
          </p:nvPr>
        </p:nvSpPr>
        <p:spPr/>
        <p:txBody>
          <a:bodyPr/>
          <a:lstStyle/>
          <a:p>
            <a:fld id="{05401A67-8713-2144-B6B1-C5AC141738F4}" type="datetimeFigureOut">
              <a:rPr lang="en-US" smtClean="0"/>
              <a:t>12/7/22</a:t>
            </a:fld>
            <a:endParaRPr lang="en-US"/>
          </a:p>
        </p:txBody>
      </p:sp>
      <p:sp>
        <p:nvSpPr>
          <p:cNvPr id="6" name="Footer Placeholder 5">
            <a:extLst>
              <a:ext uri="{FF2B5EF4-FFF2-40B4-BE49-F238E27FC236}">
                <a16:creationId xmlns:a16="http://schemas.microsoft.com/office/drawing/2014/main" id="{50654AFE-F1DE-6E49-8E66-4F44CB5835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5F6CF-034A-8E48-9911-240BD9F12B90}"/>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69542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3471-94AC-5143-AF6C-A4C469F719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947E45-76E6-E346-9844-547F8E53A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2CC4A7-D4FE-F04F-9817-5B682325E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3FED09-70DA-9644-82BE-4D4192345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CCE349-B3DD-5B46-B0B3-DFE471BB21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A9388B-8D6C-0E4A-8EC3-AA5ECCC7B607}"/>
              </a:ext>
            </a:extLst>
          </p:cNvPr>
          <p:cNvSpPr>
            <a:spLocks noGrp="1"/>
          </p:cNvSpPr>
          <p:nvPr>
            <p:ph type="dt" sz="half" idx="10"/>
          </p:nvPr>
        </p:nvSpPr>
        <p:spPr/>
        <p:txBody>
          <a:bodyPr/>
          <a:lstStyle/>
          <a:p>
            <a:fld id="{05401A67-8713-2144-B6B1-C5AC141738F4}" type="datetimeFigureOut">
              <a:rPr lang="en-US" smtClean="0"/>
              <a:t>12/7/22</a:t>
            </a:fld>
            <a:endParaRPr lang="en-US"/>
          </a:p>
        </p:txBody>
      </p:sp>
      <p:sp>
        <p:nvSpPr>
          <p:cNvPr id="8" name="Footer Placeholder 7">
            <a:extLst>
              <a:ext uri="{FF2B5EF4-FFF2-40B4-BE49-F238E27FC236}">
                <a16:creationId xmlns:a16="http://schemas.microsoft.com/office/drawing/2014/main" id="{1CC171FF-A932-404B-AF26-3E8B0522D2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62FC44-5D58-B545-A1D0-38F5581BA2E6}"/>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02076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86DF-FAF9-E44D-9444-3B98F71923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2613E6-9882-454F-9644-9A658A5BEA4C}"/>
              </a:ext>
            </a:extLst>
          </p:cNvPr>
          <p:cNvSpPr>
            <a:spLocks noGrp="1"/>
          </p:cNvSpPr>
          <p:nvPr>
            <p:ph type="dt" sz="half" idx="10"/>
          </p:nvPr>
        </p:nvSpPr>
        <p:spPr/>
        <p:txBody>
          <a:bodyPr/>
          <a:lstStyle/>
          <a:p>
            <a:fld id="{05401A67-8713-2144-B6B1-C5AC141738F4}" type="datetimeFigureOut">
              <a:rPr lang="en-US" smtClean="0"/>
              <a:t>12/7/22</a:t>
            </a:fld>
            <a:endParaRPr lang="en-US"/>
          </a:p>
        </p:txBody>
      </p:sp>
      <p:sp>
        <p:nvSpPr>
          <p:cNvPr id="4" name="Footer Placeholder 3">
            <a:extLst>
              <a:ext uri="{FF2B5EF4-FFF2-40B4-BE49-F238E27FC236}">
                <a16:creationId xmlns:a16="http://schemas.microsoft.com/office/drawing/2014/main" id="{542DEA91-3BDC-4B4A-AFC3-63E2C2596C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4DA234-5800-1746-B09C-78F28BC92C7A}"/>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218037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14818B-57D6-2F41-A93D-994BD2D9781B}"/>
              </a:ext>
            </a:extLst>
          </p:cNvPr>
          <p:cNvSpPr>
            <a:spLocks noGrp="1"/>
          </p:cNvSpPr>
          <p:nvPr>
            <p:ph type="dt" sz="half" idx="10"/>
          </p:nvPr>
        </p:nvSpPr>
        <p:spPr/>
        <p:txBody>
          <a:bodyPr/>
          <a:lstStyle/>
          <a:p>
            <a:fld id="{05401A67-8713-2144-B6B1-C5AC141738F4}" type="datetimeFigureOut">
              <a:rPr lang="en-US" smtClean="0"/>
              <a:t>12/7/22</a:t>
            </a:fld>
            <a:endParaRPr lang="en-US"/>
          </a:p>
        </p:txBody>
      </p:sp>
      <p:sp>
        <p:nvSpPr>
          <p:cNvPr id="3" name="Footer Placeholder 2">
            <a:extLst>
              <a:ext uri="{FF2B5EF4-FFF2-40B4-BE49-F238E27FC236}">
                <a16:creationId xmlns:a16="http://schemas.microsoft.com/office/drawing/2014/main" id="{F89972F7-A22F-6B4C-93CF-2C3D5E1001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808465-FEF7-424F-B538-711FDEF592FC}"/>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268797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C551-FF0B-3A4C-A6A9-12F5C2726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1C21BF-D2C1-B540-92BC-432C5836A2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FDFFF-6520-A84E-974E-F6B8A854B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F1C1DE-6530-3347-B70C-296E7B9D7569}"/>
              </a:ext>
            </a:extLst>
          </p:cNvPr>
          <p:cNvSpPr>
            <a:spLocks noGrp="1"/>
          </p:cNvSpPr>
          <p:nvPr>
            <p:ph type="dt" sz="half" idx="10"/>
          </p:nvPr>
        </p:nvSpPr>
        <p:spPr/>
        <p:txBody>
          <a:bodyPr/>
          <a:lstStyle/>
          <a:p>
            <a:fld id="{05401A67-8713-2144-B6B1-C5AC141738F4}" type="datetimeFigureOut">
              <a:rPr lang="en-US" smtClean="0"/>
              <a:t>12/7/22</a:t>
            </a:fld>
            <a:endParaRPr lang="en-US"/>
          </a:p>
        </p:txBody>
      </p:sp>
      <p:sp>
        <p:nvSpPr>
          <p:cNvPr id="6" name="Footer Placeholder 5">
            <a:extLst>
              <a:ext uri="{FF2B5EF4-FFF2-40B4-BE49-F238E27FC236}">
                <a16:creationId xmlns:a16="http://schemas.microsoft.com/office/drawing/2014/main" id="{00D3CB4B-418D-504D-A794-A72CF7BA1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C9244-2EF7-A444-9D38-39A613718496}"/>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4017780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B264B-DF01-AE45-8ADD-39A827FF8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17CD28-F6CC-F44D-8DF0-716185D421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F4FEB7-E77E-5C41-974F-60B51CD42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51B6F-4109-BA4C-9E49-60AB65D170AA}"/>
              </a:ext>
            </a:extLst>
          </p:cNvPr>
          <p:cNvSpPr>
            <a:spLocks noGrp="1"/>
          </p:cNvSpPr>
          <p:nvPr>
            <p:ph type="dt" sz="half" idx="10"/>
          </p:nvPr>
        </p:nvSpPr>
        <p:spPr/>
        <p:txBody>
          <a:bodyPr/>
          <a:lstStyle/>
          <a:p>
            <a:fld id="{05401A67-8713-2144-B6B1-C5AC141738F4}" type="datetimeFigureOut">
              <a:rPr lang="en-US" smtClean="0"/>
              <a:t>12/7/22</a:t>
            </a:fld>
            <a:endParaRPr lang="en-US"/>
          </a:p>
        </p:txBody>
      </p:sp>
      <p:sp>
        <p:nvSpPr>
          <p:cNvPr id="6" name="Footer Placeholder 5">
            <a:extLst>
              <a:ext uri="{FF2B5EF4-FFF2-40B4-BE49-F238E27FC236}">
                <a16:creationId xmlns:a16="http://schemas.microsoft.com/office/drawing/2014/main" id="{0274534D-3E26-E545-ADA3-93AB0ADCCD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30FDB-3A77-B949-8F4C-B32FB7FD898A}"/>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3888701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691BFA-FD54-E546-BC34-DBC91F723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0A69-6C19-C44D-84D3-5FCD5B50CB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07D3C-7D53-274C-8E9E-15F118273F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01A67-8713-2144-B6B1-C5AC141738F4}" type="datetimeFigureOut">
              <a:rPr lang="en-US" smtClean="0"/>
              <a:t>12/7/22</a:t>
            </a:fld>
            <a:endParaRPr lang="en-US"/>
          </a:p>
        </p:txBody>
      </p:sp>
      <p:sp>
        <p:nvSpPr>
          <p:cNvPr id="5" name="Footer Placeholder 4">
            <a:extLst>
              <a:ext uri="{FF2B5EF4-FFF2-40B4-BE49-F238E27FC236}">
                <a16:creationId xmlns:a16="http://schemas.microsoft.com/office/drawing/2014/main" id="{3A0D0980-7AC3-0947-A2BC-C58473B56D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236875-83CA-C943-A32E-75A83AE108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D5118-0AF5-3348-A154-14BB7F66C979}" type="slidenum">
              <a:rPr lang="en-US" smtClean="0"/>
              <a:t>‹#›</a:t>
            </a:fld>
            <a:endParaRPr lang="en-US"/>
          </a:p>
        </p:txBody>
      </p:sp>
    </p:spTree>
    <p:extLst>
      <p:ext uri="{BB962C8B-B14F-4D97-AF65-F5344CB8AC3E}">
        <p14:creationId xmlns:p14="http://schemas.microsoft.com/office/powerpoint/2010/main" val="1969811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0.png"/><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A6AA4-D987-FA45-9D65-0A91F9261BF3}"/>
              </a:ext>
            </a:extLst>
          </p:cNvPr>
          <p:cNvSpPr>
            <a:spLocks noGrp="1"/>
          </p:cNvSpPr>
          <p:nvPr>
            <p:ph type="ctrTitle"/>
          </p:nvPr>
        </p:nvSpPr>
        <p:spPr>
          <a:xfrm>
            <a:off x="940675" y="2582041"/>
            <a:ext cx="10310649" cy="1281770"/>
          </a:xfrm>
        </p:spPr>
        <p:txBody>
          <a:bodyPr>
            <a:normAutofit/>
          </a:bodyPr>
          <a:lstStyle/>
          <a:p>
            <a:r>
              <a:rPr lang="en-US" sz="4000" dirty="0"/>
              <a:t>Epigenetics and Chromosomal Features Drive Transposon Insertion in Drosophila Melanogaster</a:t>
            </a:r>
          </a:p>
        </p:txBody>
      </p:sp>
      <p:sp>
        <p:nvSpPr>
          <p:cNvPr id="3" name="Subtitle 2">
            <a:extLst>
              <a:ext uri="{FF2B5EF4-FFF2-40B4-BE49-F238E27FC236}">
                <a16:creationId xmlns:a16="http://schemas.microsoft.com/office/drawing/2014/main" id="{46D36B02-F7B9-6F41-A11D-1CDE32E8B531}"/>
              </a:ext>
            </a:extLst>
          </p:cNvPr>
          <p:cNvSpPr>
            <a:spLocks noGrp="1"/>
          </p:cNvSpPr>
          <p:nvPr>
            <p:ph type="subTitle" idx="1"/>
          </p:nvPr>
        </p:nvSpPr>
        <p:spPr>
          <a:xfrm>
            <a:off x="1524000" y="4389054"/>
            <a:ext cx="9144000" cy="1600584"/>
          </a:xfrm>
        </p:spPr>
        <p:txBody>
          <a:bodyPr>
            <a:normAutofit/>
          </a:bodyPr>
          <a:lstStyle/>
          <a:p>
            <a:endParaRPr lang="en-US" sz="1800" dirty="0"/>
          </a:p>
          <a:p>
            <a:r>
              <a:rPr lang="en-US" sz="1800" dirty="0" err="1"/>
              <a:t>Tianxiong</a:t>
            </a:r>
            <a:r>
              <a:rPr lang="en-US" sz="1800" dirty="0"/>
              <a:t> Yu, Weng Lab</a:t>
            </a:r>
          </a:p>
          <a:p>
            <a:r>
              <a:rPr lang="en-US" sz="1800" dirty="0"/>
              <a:t>Dec 2022, Epigenetics Club</a:t>
            </a:r>
          </a:p>
        </p:txBody>
      </p:sp>
      <p:pic>
        <p:nvPicPr>
          <p:cNvPr id="9" name="Picture 8" descr="Text&#10;&#10;Description automatically generated with medium confidence">
            <a:extLst>
              <a:ext uri="{FF2B5EF4-FFF2-40B4-BE49-F238E27FC236}">
                <a16:creationId xmlns:a16="http://schemas.microsoft.com/office/drawing/2014/main" id="{BBB2B9D0-F059-4C46-87A3-EB98D1346285}"/>
              </a:ext>
            </a:extLst>
          </p:cNvPr>
          <p:cNvPicPr>
            <a:picLocks noChangeAspect="1"/>
          </p:cNvPicPr>
          <p:nvPr/>
        </p:nvPicPr>
        <p:blipFill>
          <a:blip r:embed="rId3"/>
          <a:stretch>
            <a:fillRect/>
          </a:stretch>
        </p:blipFill>
        <p:spPr>
          <a:xfrm>
            <a:off x="337751" y="345783"/>
            <a:ext cx="2976968" cy="63500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447E8712-E31B-434F-BE65-C8D1C38CE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5597" y="180653"/>
            <a:ext cx="1873750" cy="965265"/>
          </a:xfrm>
          <a:prstGeom prst="rect">
            <a:avLst/>
          </a:prstGeom>
        </p:spPr>
      </p:pic>
    </p:spTree>
    <p:extLst>
      <p:ext uri="{BB962C8B-B14F-4D97-AF65-F5344CB8AC3E}">
        <p14:creationId xmlns:p14="http://schemas.microsoft.com/office/powerpoint/2010/main" val="4161710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Promoters and exons are potential candidates for insertion</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11" name="Picture 10">
            <a:extLst>
              <a:ext uri="{FF2B5EF4-FFF2-40B4-BE49-F238E27FC236}">
                <a16:creationId xmlns:a16="http://schemas.microsoft.com/office/drawing/2014/main" id="{43CCC065-FD03-61AD-F0A9-3F53A7A78BAB}"/>
              </a:ext>
            </a:extLst>
          </p:cNvPr>
          <p:cNvPicPr>
            <a:picLocks noChangeAspect="1"/>
          </p:cNvPicPr>
          <p:nvPr/>
        </p:nvPicPr>
        <p:blipFill rotWithShape="1">
          <a:blip r:embed="rId4"/>
          <a:srcRect l="5883" t="4982" r="7084" b="69817"/>
          <a:stretch/>
        </p:blipFill>
        <p:spPr>
          <a:xfrm>
            <a:off x="1250613" y="2275176"/>
            <a:ext cx="9507934" cy="3562875"/>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6FD7450B-273A-C34C-2249-C8A08D591849}"/>
              </a:ext>
            </a:extLst>
          </p:cNvPr>
          <p:cNvPicPr>
            <a:picLocks noChangeAspect="1"/>
          </p:cNvPicPr>
          <p:nvPr/>
        </p:nvPicPr>
        <p:blipFill rotWithShape="1">
          <a:blip r:embed="rId5"/>
          <a:srcRect l="44078" t="45797" r="39554" b="50885"/>
          <a:stretch/>
        </p:blipFill>
        <p:spPr>
          <a:xfrm>
            <a:off x="7594742" y="1415409"/>
            <a:ext cx="2890310" cy="758511"/>
          </a:xfrm>
          <a:prstGeom prst="rect">
            <a:avLst/>
          </a:prstGeom>
        </p:spPr>
      </p:pic>
    </p:spTree>
    <p:custDataLst>
      <p:tags r:id="rId1"/>
    </p:custDataLst>
    <p:extLst>
      <p:ext uri="{BB962C8B-B14F-4D97-AF65-F5344CB8AC3E}">
        <p14:creationId xmlns:p14="http://schemas.microsoft.com/office/powerpoint/2010/main" val="964624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LTR transposons prefer to insert into active genes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4" name="Picture 3">
            <a:extLst>
              <a:ext uri="{FF2B5EF4-FFF2-40B4-BE49-F238E27FC236}">
                <a16:creationId xmlns:a16="http://schemas.microsoft.com/office/drawing/2014/main" id="{072FD64B-F909-21F0-6496-3A7123368DC1}"/>
              </a:ext>
            </a:extLst>
          </p:cNvPr>
          <p:cNvPicPr>
            <a:picLocks noChangeAspect="1"/>
          </p:cNvPicPr>
          <p:nvPr/>
        </p:nvPicPr>
        <p:blipFill rotWithShape="1">
          <a:blip r:embed="rId4"/>
          <a:srcRect l="49173" t="30477" r="5188" b="42563"/>
          <a:stretch/>
        </p:blipFill>
        <p:spPr>
          <a:xfrm>
            <a:off x="5911577" y="1686408"/>
            <a:ext cx="5636777" cy="4309021"/>
          </a:xfrm>
          <a:prstGeom prst="rect">
            <a:avLst/>
          </a:prstGeom>
        </p:spPr>
      </p:pic>
      <p:pic>
        <p:nvPicPr>
          <p:cNvPr id="10" name="Picture 9">
            <a:extLst>
              <a:ext uri="{FF2B5EF4-FFF2-40B4-BE49-F238E27FC236}">
                <a16:creationId xmlns:a16="http://schemas.microsoft.com/office/drawing/2014/main" id="{000035D4-14D3-A33A-CF17-51F7B25EF875}"/>
              </a:ext>
            </a:extLst>
          </p:cNvPr>
          <p:cNvPicPr>
            <a:picLocks noChangeAspect="1"/>
          </p:cNvPicPr>
          <p:nvPr/>
        </p:nvPicPr>
        <p:blipFill rotWithShape="1">
          <a:blip r:embed="rId4"/>
          <a:srcRect l="2659" t="30477" r="50827" b="42563"/>
          <a:stretch/>
        </p:blipFill>
        <p:spPr>
          <a:xfrm>
            <a:off x="276296" y="1740804"/>
            <a:ext cx="5636777" cy="422809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C9F346AD-E6C9-D02A-5863-8552601C2D75}"/>
              </a:ext>
            </a:extLst>
          </p:cNvPr>
          <p:cNvPicPr>
            <a:picLocks noChangeAspect="1"/>
          </p:cNvPicPr>
          <p:nvPr/>
        </p:nvPicPr>
        <p:blipFill rotWithShape="1">
          <a:blip r:embed="rId5"/>
          <a:srcRect l="44078" t="46724" r="39554" b="51201"/>
          <a:stretch/>
        </p:blipFill>
        <p:spPr>
          <a:xfrm>
            <a:off x="535448" y="1263118"/>
            <a:ext cx="2890310" cy="474327"/>
          </a:xfrm>
          <a:prstGeom prst="rect">
            <a:avLst/>
          </a:prstGeom>
        </p:spPr>
      </p:pic>
    </p:spTree>
    <p:custDataLst>
      <p:tags r:id="rId1"/>
    </p:custDataLst>
    <p:extLst>
      <p:ext uri="{BB962C8B-B14F-4D97-AF65-F5344CB8AC3E}">
        <p14:creationId xmlns:p14="http://schemas.microsoft.com/office/powerpoint/2010/main" val="96936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Epigenetics features around de novo insertion sites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11" name="Picture 10">
            <a:extLst>
              <a:ext uri="{FF2B5EF4-FFF2-40B4-BE49-F238E27FC236}">
                <a16:creationId xmlns:a16="http://schemas.microsoft.com/office/drawing/2014/main" id="{A67A1A39-7529-C5AA-B381-A19AE5B96FC6}"/>
              </a:ext>
            </a:extLst>
          </p:cNvPr>
          <p:cNvPicPr>
            <a:picLocks noChangeAspect="1"/>
          </p:cNvPicPr>
          <p:nvPr/>
        </p:nvPicPr>
        <p:blipFill rotWithShape="1">
          <a:blip r:embed="rId4"/>
          <a:srcRect l="55562" t="6977" r="8222" b="57949"/>
          <a:stretch/>
        </p:blipFill>
        <p:spPr>
          <a:xfrm>
            <a:off x="1664629" y="1311003"/>
            <a:ext cx="4059653" cy="5087696"/>
          </a:xfrm>
          <a:prstGeom prst="rect">
            <a:avLst/>
          </a:prstGeom>
        </p:spPr>
      </p:pic>
      <p:pic>
        <p:nvPicPr>
          <p:cNvPr id="12" name="Picture 11">
            <a:extLst>
              <a:ext uri="{FF2B5EF4-FFF2-40B4-BE49-F238E27FC236}">
                <a16:creationId xmlns:a16="http://schemas.microsoft.com/office/drawing/2014/main" id="{4831CDAA-98DC-F779-0E70-9156626AEEA4}"/>
              </a:ext>
            </a:extLst>
          </p:cNvPr>
          <p:cNvPicPr>
            <a:picLocks noChangeAspect="1"/>
          </p:cNvPicPr>
          <p:nvPr/>
        </p:nvPicPr>
        <p:blipFill rotWithShape="1">
          <a:blip r:embed="rId4"/>
          <a:srcRect l="6018" t="7273" r="46729" b="60470"/>
          <a:stretch/>
        </p:blipFill>
        <p:spPr>
          <a:xfrm>
            <a:off x="5805976" y="1888162"/>
            <a:ext cx="4945677" cy="4369020"/>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3759EDF6-5899-532F-6EB6-6A7D462174E4}"/>
              </a:ext>
            </a:extLst>
          </p:cNvPr>
          <p:cNvPicPr>
            <a:picLocks noChangeAspect="1"/>
          </p:cNvPicPr>
          <p:nvPr/>
        </p:nvPicPr>
        <p:blipFill rotWithShape="1">
          <a:blip r:embed="rId5"/>
          <a:srcRect l="44078" t="46724" r="39554" b="51201"/>
          <a:stretch/>
        </p:blipFill>
        <p:spPr>
          <a:xfrm>
            <a:off x="5728436" y="1307740"/>
            <a:ext cx="2890310" cy="474327"/>
          </a:xfrm>
          <a:prstGeom prst="rect">
            <a:avLst/>
          </a:prstGeom>
        </p:spPr>
      </p:pic>
    </p:spTree>
    <p:custDataLst>
      <p:tags r:id="rId1"/>
    </p:custDataLst>
    <p:extLst>
      <p:ext uri="{BB962C8B-B14F-4D97-AF65-F5344CB8AC3E}">
        <p14:creationId xmlns:p14="http://schemas.microsoft.com/office/powerpoint/2010/main" val="199304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Open chromatin drives P-element insertion</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4" name="Picture 3">
            <a:extLst>
              <a:ext uri="{FF2B5EF4-FFF2-40B4-BE49-F238E27FC236}">
                <a16:creationId xmlns:a16="http://schemas.microsoft.com/office/drawing/2014/main" id="{6717438B-173B-C1D9-FCE2-66C87B390BF2}"/>
              </a:ext>
            </a:extLst>
          </p:cNvPr>
          <p:cNvPicPr>
            <a:picLocks noChangeAspect="1"/>
          </p:cNvPicPr>
          <p:nvPr/>
        </p:nvPicPr>
        <p:blipFill rotWithShape="1">
          <a:blip r:embed="rId4"/>
          <a:srcRect l="5611" t="44819" r="24698" b="37809"/>
          <a:stretch/>
        </p:blipFill>
        <p:spPr>
          <a:xfrm>
            <a:off x="1556746" y="1613651"/>
            <a:ext cx="7436680" cy="2398955"/>
          </a:xfrm>
          <a:prstGeom prst="rect">
            <a:avLst/>
          </a:prstGeom>
        </p:spPr>
      </p:pic>
      <p:pic>
        <p:nvPicPr>
          <p:cNvPr id="10" name="Picture 9">
            <a:extLst>
              <a:ext uri="{FF2B5EF4-FFF2-40B4-BE49-F238E27FC236}">
                <a16:creationId xmlns:a16="http://schemas.microsoft.com/office/drawing/2014/main" id="{28EAD621-FADE-7FE4-E094-10ABAC75E53A}"/>
              </a:ext>
            </a:extLst>
          </p:cNvPr>
          <p:cNvPicPr>
            <a:picLocks noChangeAspect="1"/>
          </p:cNvPicPr>
          <p:nvPr/>
        </p:nvPicPr>
        <p:blipFill rotWithShape="1">
          <a:blip r:embed="rId4"/>
          <a:srcRect l="5611" t="62161" r="24698" b="23481"/>
          <a:stretch/>
        </p:blipFill>
        <p:spPr>
          <a:xfrm>
            <a:off x="1556746" y="4012606"/>
            <a:ext cx="7436680" cy="1982832"/>
          </a:xfrm>
          <a:prstGeom prst="rect">
            <a:avLst/>
          </a:prstGeom>
        </p:spPr>
      </p:pic>
      <p:sp>
        <p:nvSpPr>
          <p:cNvPr id="14" name="Rectangle 13">
            <a:extLst>
              <a:ext uri="{FF2B5EF4-FFF2-40B4-BE49-F238E27FC236}">
                <a16:creationId xmlns:a16="http://schemas.microsoft.com/office/drawing/2014/main" id="{FFA1F251-C4E9-CC59-3A03-732DE25007EA}"/>
              </a:ext>
            </a:extLst>
          </p:cNvPr>
          <p:cNvSpPr/>
          <p:nvPr/>
        </p:nvSpPr>
        <p:spPr>
          <a:xfrm>
            <a:off x="1409252" y="1506071"/>
            <a:ext cx="484094" cy="2474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56C7FDD4-A884-AE2A-F27C-B42745E236AC}"/>
              </a:ext>
            </a:extLst>
          </p:cNvPr>
          <p:cNvPicPr>
            <a:picLocks noChangeAspect="1"/>
          </p:cNvPicPr>
          <p:nvPr/>
        </p:nvPicPr>
        <p:blipFill rotWithShape="1">
          <a:blip r:embed="rId5"/>
          <a:srcRect l="44078" t="46724" r="39554" b="51201"/>
          <a:stretch/>
        </p:blipFill>
        <p:spPr>
          <a:xfrm>
            <a:off x="8993426" y="3574248"/>
            <a:ext cx="2890310" cy="474327"/>
          </a:xfrm>
          <a:prstGeom prst="rect">
            <a:avLst/>
          </a:prstGeom>
        </p:spPr>
      </p:pic>
    </p:spTree>
    <p:custDataLst>
      <p:tags r:id="rId1"/>
    </p:custDataLst>
    <p:extLst>
      <p:ext uri="{BB962C8B-B14F-4D97-AF65-F5344CB8AC3E}">
        <p14:creationId xmlns:p14="http://schemas.microsoft.com/office/powerpoint/2010/main" val="424756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H3K36me3 drives LTR transposon insertion</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5" name="Picture 4">
            <a:extLst>
              <a:ext uri="{FF2B5EF4-FFF2-40B4-BE49-F238E27FC236}">
                <a16:creationId xmlns:a16="http://schemas.microsoft.com/office/drawing/2014/main" id="{95CCC09A-E4D6-4FF8-FA72-9A63973B5FAC}"/>
              </a:ext>
            </a:extLst>
          </p:cNvPr>
          <p:cNvPicPr>
            <a:picLocks noChangeAspect="1"/>
          </p:cNvPicPr>
          <p:nvPr/>
        </p:nvPicPr>
        <p:blipFill rotWithShape="1">
          <a:blip r:embed="rId4"/>
          <a:srcRect l="6989" t="9276" r="24558" b="72394"/>
          <a:stretch/>
        </p:blipFill>
        <p:spPr>
          <a:xfrm>
            <a:off x="1695130" y="2278965"/>
            <a:ext cx="7659775" cy="2654456"/>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DF5E492A-6FE9-EBE8-9952-F8C2D7606C94}"/>
              </a:ext>
            </a:extLst>
          </p:cNvPr>
          <p:cNvPicPr>
            <a:picLocks noChangeAspect="1"/>
          </p:cNvPicPr>
          <p:nvPr/>
        </p:nvPicPr>
        <p:blipFill rotWithShape="1">
          <a:blip r:embed="rId5"/>
          <a:srcRect l="44078" t="46724" r="39554" b="51201"/>
          <a:stretch/>
        </p:blipFill>
        <p:spPr>
          <a:xfrm>
            <a:off x="8993426" y="3574248"/>
            <a:ext cx="2890310" cy="474327"/>
          </a:xfrm>
          <a:prstGeom prst="rect">
            <a:avLst/>
          </a:prstGeom>
        </p:spPr>
      </p:pic>
    </p:spTree>
    <p:custDataLst>
      <p:tags r:id="rId1"/>
    </p:custDataLst>
    <p:extLst>
      <p:ext uri="{BB962C8B-B14F-4D97-AF65-F5344CB8AC3E}">
        <p14:creationId xmlns:p14="http://schemas.microsoft.com/office/powerpoint/2010/main" val="2016085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Epigenetic features drive transposon insertions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4" name="Picture 3">
            <a:extLst>
              <a:ext uri="{FF2B5EF4-FFF2-40B4-BE49-F238E27FC236}">
                <a16:creationId xmlns:a16="http://schemas.microsoft.com/office/drawing/2014/main" id="{350D9A6F-BC7C-FAAD-86E2-CD448A1AFE04}"/>
              </a:ext>
            </a:extLst>
          </p:cNvPr>
          <p:cNvPicPr>
            <a:picLocks noChangeAspect="1"/>
          </p:cNvPicPr>
          <p:nvPr/>
        </p:nvPicPr>
        <p:blipFill rotWithShape="1">
          <a:blip r:embed="rId4"/>
          <a:srcRect l="3378" t="31299" r="4664" b="39138"/>
          <a:stretch/>
        </p:blipFill>
        <p:spPr>
          <a:xfrm>
            <a:off x="689679" y="1635147"/>
            <a:ext cx="11094359" cy="4615610"/>
          </a:xfrm>
          <a:prstGeom prst="rect">
            <a:avLst/>
          </a:prstGeom>
        </p:spPr>
      </p:pic>
      <p:sp>
        <p:nvSpPr>
          <p:cNvPr id="10" name="Rectangle 9">
            <a:extLst>
              <a:ext uri="{FF2B5EF4-FFF2-40B4-BE49-F238E27FC236}">
                <a16:creationId xmlns:a16="http://schemas.microsoft.com/office/drawing/2014/main" id="{6EFDF73C-5098-FD05-0251-912E9AF2BE68}"/>
              </a:ext>
            </a:extLst>
          </p:cNvPr>
          <p:cNvSpPr/>
          <p:nvPr/>
        </p:nvSpPr>
        <p:spPr>
          <a:xfrm>
            <a:off x="689679" y="3119718"/>
            <a:ext cx="10960853" cy="1172583"/>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C7B4DEC8-964A-ADA6-1069-B43B5EE6AF1E}"/>
              </a:ext>
            </a:extLst>
          </p:cNvPr>
          <p:cNvSpPr txBox="1"/>
          <p:nvPr/>
        </p:nvSpPr>
        <p:spPr>
          <a:xfrm>
            <a:off x="9667873" y="3837071"/>
            <a:ext cx="1982659" cy="461665"/>
          </a:xfrm>
          <a:prstGeom prst="rect">
            <a:avLst/>
          </a:prstGeom>
          <a:noFill/>
        </p:spPr>
        <p:txBody>
          <a:bodyPr wrap="none" rtlCol="0">
            <a:spAutoFit/>
          </a:bodyPr>
          <a:lstStyle/>
          <a:p>
            <a:r>
              <a:rPr lang="en-US" sz="2400" b="1" dirty="0"/>
              <a:t>Insertion sites</a:t>
            </a:r>
          </a:p>
        </p:txBody>
      </p:sp>
    </p:spTree>
    <p:custDataLst>
      <p:tags r:id="rId1"/>
    </p:custDataLst>
    <p:extLst>
      <p:ext uri="{BB962C8B-B14F-4D97-AF65-F5344CB8AC3E}">
        <p14:creationId xmlns:p14="http://schemas.microsoft.com/office/powerpoint/2010/main" val="2381222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I-element favors centromere distal regions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5" name="Picture 4">
            <a:extLst>
              <a:ext uri="{FF2B5EF4-FFF2-40B4-BE49-F238E27FC236}">
                <a16:creationId xmlns:a16="http://schemas.microsoft.com/office/drawing/2014/main" id="{D9E37512-5796-428C-49CF-B6686D14DF93}"/>
              </a:ext>
            </a:extLst>
          </p:cNvPr>
          <p:cNvPicPr>
            <a:picLocks noChangeAspect="1"/>
          </p:cNvPicPr>
          <p:nvPr/>
        </p:nvPicPr>
        <p:blipFill rotWithShape="1">
          <a:blip r:embed="rId4"/>
          <a:srcRect l="7641" t="33992" r="7303" b="27686"/>
          <a:stretch/>
        </p:blipFill>
        <p:spPr>
          <a:xfrm>
            <a:off x="2283219" y="1386781"/>
            <a:ext cx="7625560" cy="4446159"/>
          </a:xfrm>
          <a:prstGeom prst="rect">
            <a:avLst/>
          </a:prstGeom>
        </p:spPr>
      </p:pic>
      <p:sp>
        <p:nvSpPr>
          <p:cNvPr id="12" name="Rectangle 11">
            <a:extLst>
              <a:ext uri="{FF2B5EF4-FFF2-40B4-BE49-F238E27FC236}">
                <a16:creationId xmlns:a16="http://schemas.microsoft.com/office/drawing/2014/main" id="{4144315B-A48A-8E94-44D4-68EA88E00383}"/>
              </a:ext>
            </a:extLst>
          </p:cNvPr>
          <p:cNvSpPr/>
          <p:nvPr/>
        </p:nvSpPr>
        <p:spPr>
          <a:xfrm>
            <a:off x="2194560" y="1342651"/>
            <a:ext cx="484094" cy="430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0C879F9-4991-630D-CCE7-EC2EFEA00043}"/>
              </a:ext>
            </a:extLst>
          </p:cNvPr>
          <p:cNvPicPr>
            <a:picLocks noChangeAspect="1"/>
          </p:cNvPicPr>
          <p:nvPr/>
        </p:nvPicPr>
        <p:blipFill rotWithShape="1">
          <a:blip r:embed="rId4"/>
          <a:srcRect l="7641" t="85919" r="7303" b="10595"/>
          <a:stretch/>
        </p:blipFill>
        <p:spPr>
          <a:xfrm>
            <a:off x="2283219" y="5931809"/>
            <a:ext cx="7625560" cy="404440"/>
          </a:xfrm>
          <a:prstGeom prst="rect">
            <a:avLst/>
          </a:prstGeom>
        </p:spPr>
      </p:pic>
    </p:spTree>
    <p:custDataLst>
      <p:tags r:id="rId1"/>
    </p:custDataLst>
    <p:extLst>
      <p:ext uri="{BB962C8B-B14F-4D97-AF65-F5344CB8AC3E}">
        <p14:creationId xmlns:p14="http://schemas.microsoft.com/office/powerpoint/2010/main" val="2036573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I-element favors centromere distal regions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5" name="Picture 4">
            <a:extLst>
              <a:ext uri="{FF2B5EF4-FFF2-40B4-BE49-F238E27FC236}">
                <a16:creationId xmlns:a16="http://schemas.microsoft.com/office/drawing/2014/main" id="{D9E37512-5796-428C-49CF-B6686D14DF93}"/>
              </a:ext>
            </a:extLst>
          </p:cNvPr>
          <p:cNvPicPr>
            <a:picLocks noChangeAspect="1"/>
          </p:cNvPicPr>
          <p:nvPr/>
        </p:nvPicPr>
        <p:blipFill rotWithShape="1">
          <a:blip r:embed="rId4"/>
          <a:srcRect l="12052" t="46517" r="7302" b="40780"/>
          <a:stretch/>
        </p:blipFill>
        <p:spPr>
          <a:xfrm>
            <a:off x="2678654" y="2103121"/>
            <a:ext cx="7230125" cy="1473797"/>
          </a:xfrm>
          <a:prstGeom prst="rect">
            <a:avLst/>
          </a:prstGeom>
        </p:spPr>
      </p:pic>
      <p:sp>
        <p:nvSpPr>
          <p:cNvPr id="12" name="Rectangle 11">
            <a:extLst>
              <a:ext uri="{FF2B5EF4-FFF2-40B4-BE49-F238E27FC236}">
                <a16:creationId xmlns:a16="http://schemas.microsoft.com/office/drawing/2014/main" id="{4144315B-A48A-8E94-44D4-68EA88E00383}"/>
              </a:ext>
            </a:extLst>
          </p:cNvPr>
          <p:cNvSpPr/>
          <p:nvPr/>
        </p:nvSpPr>
        <p:spPr>
          <a:xfrm>
            <a:off x="2194560" y="1342651"/>
            <a:ext cx="484094" cy="430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0C879F9-4991-630D-CCE7-EC2EFEA00043}"/>
              </a:ext>
            </a:extLst>
          </p:cNvPr>
          <p:cNvPicPr>
            <a:picLocks noChangeAspect="1"/>
          </p:cNvPicPr>
          <p:nvPr/>
        </p:nvPicPr>
        <p:blipFill rotWithShape="1">
          <a:blip r:embed="rId4"/>
          <a:srcRect l="7641" t="73362" r="7303" b="10597"/>
          <a:stretch/>
        </p:blipFill>
        <p:spPr>
          <a:xfrm>
            <a:off x="2283220" y="3738286"/>
            <a:ext cx="7625560" cy="1861065"/>
          </a:xfrm>
          <a:prstGeom prst="rect">
            <a:avLst/>
          </a:prstGeom>
        </p:spPr>
      </p:pic>
    </p:spTree>
    <p:custDataLst>
      <p:tags r:id="rId1"/>
    </p:custDataLst>
    <p:extLst>
      <p:ext uri="{BB962C8B-B14F-4D97-AF65-F5344CB8AC3E}">
        <p14:creationId xmlns:p14="http://schemas.microsoft.com/office/powerpoint/2010/main" val="366012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40" name="Title 1">
            <a:extLst>
              <a:ext uri="{FF2B5EF4-FFF2-40B4-BE49-F238E27FC236}">
                <a16:creationId xmlns:a16="http://schemas.microsoft.com/office/drawing/2014/main" id="{F79B9724-7553-F245-A541-769CE6FE9181}"/>
              </a:ext>
            </a:extLst>
          </p:cNvPr>
          <p:cNvSpPr txBox="1">
            <a:spLocks/>
          </p:cNvSpPr>
          <p:nvPr/>
        </p:nvSpPr>
        <p:spPr>
          <a:xfrm>
            <a:off x="838200" y="7591"/>
            <a:ext cx="10515600" cy="1306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p>
        </p:txBody>
      </p:sp>
      <p:sp>
        <p:nvSpPr>
          <p:cNvPr id="24" name="Title 1">
            <a:extLst>
              <a:ext uri="{FF2B5EF4-FFF2-40B4-BE49-F238E27FC236}">
                <a16:creationId xmlns:a16="http://schemas.microsoft.com/office/drawing/2014/main" id="{7BA047A7-8888-0541-93BD-85193C5E594D}"/>
              </a:ext>
            </a:extLst>
          </p:cNvPr>
          <p:cNvSpPr txBox="1">
            <a:spLocks/>
          </p:cNvSpPr>
          <p:nvPr/>
        </p:nvSpPr>
        <p:spPr>
          <a:xfrm>
            <a:off x="990600" y="159991"/>
            <a:ext cx="10515600" cy="1306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Summary</a:t>
            </a:r>
          </a:p>
        </p:txBody>
      </p:sp>
      <p:sp>
        <p:nvSpPr>
          <p:cNvPr id="2" name="TextBox 1">
            <a:extLst>
              <a:ext uri="{FF2B5EF4-FFF2-40B4-BE49-F238E27FC236}">
                <a16:creationId xmlns:a16="http://schemas.microsoft.com/office/drawing/2014/main" id="{6781A0C3-8192-A74D-80BB-330A288C67D4}"/>
              </a:ext>
            </a:extLst>
          </p:cNvPr>
          <p:cNvSpPr txBox="1"/>
          <p:nvPr/>
        </p:nvSpPr>
        <p:spPr>
          <a:xfrm>
            <a:off x="530880" y="2439822"/>
            <a:ext cx="5837648"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LTR transposons are probably recruited by the transcription factors and H3K36me3 binding factors.</a:t>
            </a:r>
          </a:p>
          <a:p>
            <a:pPr marL="285750" indent="-285750">
              <a:buFont typeface="Arial" panose="020B0604020202020204" pitchFamily="34" charset="0"/>
              <a:buChar char="•"/>
            </a:pPr>
            <a:r>
              <a:rPr lang="en-US" sz="2400" dirty="0"/>
              <a:t>I-element likes to target chromosomal regions close to telomeres.</a:t>
            </a:r>
          </a:p>
          <a:p>
            <a:pPr marL="285750" indent="-285750">
              <a:buFont typeface="Arial" panose="020B0604020202020204" pitchFamily="34" charset="0"/>
              <a:buChar char="•"/>
            </a:pPr>
            <a:r>
              <a:rPr lang="en-US" sz="2400" dirty="0"/>
              <a:t>P-element insertions are driven by open chromatin related features.</a:t>
            </a:r>
          </a:p>
        </p:txBody>
      </p:sp>
      <p:pic>
        <p:nvPicPr>
          <p:cNvPr id="4" name="Picture 3">
            <a:extLst>
              <a:ext uri="{FF2B5EF4-FFF2-40B4-BE49-F238E27FC236}">
                <a16:creationId xmlns:a16="http://schemas.microsoft.com/office/drawing/2014/main" id="{1CF86713-904B-A483-5BE6-3CAE5FF472A6}"/>
              </a:ext>
            </a:extLst>
          </p:cNvPr>
          <p:cNvPicPr>
            <a:picLocks noChangeAspect="1"/>
          </p:cNvPicPr>
          <p:nvPr/>
        </p:nvPicPr>
        <p:blipFill rotWithShape="1">
          <a:blip r:embed="rId3"/>
          <a:srcRect l="8537" t="4835" r="29838" b="42711"/>
          <a:stretch/>
        </p:blipFill>
        <p:spPr>
          <a:xfrm>
            <a:off x="6940899" y="1432125"/>
            <a:ext cx="4260501" cy="4693050"/>
          </a:xfrm>
          <a:prstGeom prst="rect">
            <a:avLst/>
          </a:prstGeom>
        </p:spPr>
      </p:pic>
      <p:sp>
        <p:nvSpPr>
          <p:cNvPr id="5" name="TextBox 4">
            <a:extLst>
              <a:ext uri="{FF2B5EF4-FFF2-40B4-BE49-F238E27FC236}">
                <a16:creationId xmlns:a16="http://schemas.microsoft.com/office/drawing/2014/main" id="{E3CA5618-6874-253D-E422-BC7F5BDF344A}"/>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Tree>
    <p:extLst>
      <p:ext uri="{BB962C8B-B14F-4D97-AF65-F5344CB8AC3E}">
        <p14:creationId xmlns:p14="http://schemas.microsoft.com/office/powerpoint/2010/main" val="1869263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40" name="Title 1">
            <a:extLst>
              <a:ext uri="{FF2B5EF4-FFF2-40B4-BE49-F238E27FC236}">
                <a16:creationId xmlns:a16="http://schemas.microsoft.com/office/drawing/2014/main" id="{F79B9724-7553-F245-A541-769CE6FE9181}"/>
              </a:ext>
            </a:extLst>
          </p:cNvPr>
          <p:cNvSpPr txBox="1">
            <a:spLocks/>
          </p:cNvSpPr>
          <p:nvPr/>
        </p:nvSpPr>
        <p:spPr>
          <a:xfrm>
            <a:off x="838200" y="7591"/>
            <a:ext cx="10515600" cy="1306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p>
        </p:txBody>
      </p:sp>
      <p:sp>
        <p:nvSpPr>
          <p:cNvPr id="24" name="Title 1">
            <a:extLst>
              <a:ext uri="{FF2B5EF4-FFF2-40B4-BE49-F238E27FC236}">
                <a16:creationId xmlns:a16="http://schemas.microsoft.com/office/drawing/2014/main" id="{7BA047A7-8888-0541-93BD-85193C5E594D}"/>
              </a:ext>
            </a:extLst>
          </p:cNvPr>
          <p:cNvSpPr txBox="1">
            <a:spLocks/>
          </p:cNvSpPr>
          <p:nvPr/>
        </p:nvSpPr>
        <p:spPr>
          <a:xfrm>
            <a:off x="990600" y="159991"/>
            <a:ext cx="10515600" cy="1306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Acknowledgements</a:t>
            </a:r>
          </a:p>
        </p:txBody>
      </p:sp>
      <p:sp>
        <p:nvSpPr>
          <p:cNvPr id="5" name="TextBox 4">
            <a:extLst>
              <a:ext uri="{FF2B5EF4-FFF2-40B4-BE49-F238E27FC236}">
                <a16:creationId xmlns:a16="http://schemas.microsoft.com/office/drawing/2014/main" id="{E3CA5618-6874-253D-E422-BC7F5BDF344A}"/>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pic>
        <p:nvPicPr>
          <p:cNvPr id="3" name="Picture 2" descr="Text&#10;&#10;Description automatically generated with medium confidence">
            <a:extLst>
              <a:ext uri="{FF2B5EF4-FFF2-40B4-BE49-F238E27FC236}">
                <a16:creationId xmlns:a16="http://schemas.microsoft.com/office/drawing/2014/main" id="{FDCB8A34-4116-93B9-9271-1AC0CA966D18}"/>
              </a:ext>
            </a:extLst>
          </p:cNvPr>
          <p:cNvPicPr>
            <a:picLocks noChangeAspect="1"/>
          </p:cNvPicPr>
          <p:nvPr/>
        </p:nvPicPr>
        <p:blipFill>
          <a:blip r:embed="rId3"/>
          <a:stretch>
            <a:fillRect/>
          </a:stretch>
        </p:blipFill>
        <p:spPr>
          <a:xfrm>
            <a:off x="337751" y="345783"/>
            <a:ext cx="2976968" cy="63500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C86C63B2-C810-737A-59AC-704142E7F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5597" y="180653"/>
            <a:ext cx="1873750" cy="965265"/>
          </a:xfrm>
          <a:prstGeom prst="rect">
            <a:avLst/>
          </a:prstGeom>
        </p:spPr>
      </p:pic>
      <p:sp>
        <p:nvSpPr>
          <p:cNvPr id="10" name="TextBox 9">
            <a:extLst>
              <a:ext uri="{FF2B5EF4-FFF2-40B4-BE49-F238E27FC236}">
                <a16:creationId xmlns:a16="http://schemas.microsoft.com/office/drawing/2014/main" id="{BF93B1FD-EF92-54D8-0FDE-B23DA0E61414}"/>
              </a:ext>
            </a:extLst>
          </p:cNvPr>
          <p:cNvSpPr txBox="1"/>
          <p:nvPr/>
        </p:nvSpPr>
        <p:spPr>
          <a:xfrm>
            <a:off x="515953" y="3146220"/>
            <a:ext cx="4214487" cy="1569660"/>
          </a:xfrm>
          <a:prstGeom prst="rect">
            <a:avLst/>
          </a:prstGeom>
          <a:noFill/>
        </p:spPr>
        <p:txBody>
          <a:bodyPr wrap="none" rtlCol="0">
            <a:spAutoFit/>
          </a:bodyPr>
          <a:lstStyle/>
          <a:p>
            <a:r>
              <a:rPr lang="en-US" sz="2400" dirty="0" err="1"/>
              <a:t>Zhiping</a:t>
            </a:r>
            <a:r>
              <a:rPr lang="en-US" sz="2400" dirty="0"/>
              <a:t> Weng, </a:t>
            </a:r>
            <a:r>
              <a:rPr lang="en-US" sz="2400" dirty="0" err="1"/>
              <a:t>Umass</a:t>
            </a:r>
            <a:r>
              <a:rPr lang="en-US" sz="2400" dirty="0"/>
              <a:t> Chan</a:t>
            </a:r>
          </a:p>
          <a:p>
            <a:r>
              <a:rPr lang="en-US" sz="2400" dirty="0" err="1"/>
              <a:t>Jichuan</a:t>
            </a:r>
            <a:r>
              <a:rPr lang="en-US" sz="2400" dirty="0"/>
              <a:t> Cao, Tongji University</a:t>
            </a:r>
          </a:p>
          <a:p>
            <a:r>
              <a:rPr lang="en-US" sz="2400" dirty="0"/>
              <a:t>William </a:t>
            </a:r>
            <a:r>
              <a:rPr lang="en-US" sz="2400" dirty="0" err="1"/>
              <a:t>Theurkauf</a:t>
            </a:r>
            <a:r>
              <a:rPr lang="en-US" sz="2400" dirty="0"/>
              <a:t>, </a:t>
            </a:r>
            <a:r>
              <a:rPr lang="en-US" sz="2400" dirty="0" err="1"/>
              <a:t>Umass</a:t>
            </a:r>
            <a:r>
              <a:rPr lang="en-US" sz="2400" dirty="0"/>
              <a:t> Chan,</a:t>
            </a:r>
          </a:p>
          <a:p>
            <a:r>
              <a:rPr lang="en-US" sz="2400" dirty="0"/>
              <a:t>…</a:t>
            </a:r>
          </a:p>
        </p:txBody>
      </p:sp>
      <p:pic>
        <p:nvPicPr>
          <p:cNvPr id="11" name="Picture 10" descr="Text&#10;&#10;Description automatically generated with medium confidence">
            <a:extLst>
              <a:ext uri="{FF2B5EF4-FFF2-40B4-BE49-F238E27FC236}">
                <a16:creationId xmlns:a16="http://schemas.microsoft.com/office/drawing/2014/main" id="{270232B5-3773-47E8-FE32-E33163C5D2ED}"/>
              </a:ext>
            </a:extLst>
          </p:cNvPr>
          <p:cNvPicPr>
            <a:picLocks noChangeAspect="1"/>
          </p:cNvPicPr>
          <p:nvPr/>
        </p:nvPicPr>
        <p:blipFill>
          <a:blip r:embed="rId5"/>
          <a:stretch>
            <a:fillRect/>
          </a:stretch>
        </p:blipFill>
        <p:spPr>
          <a:xfrm>
            <a:off x="5233758" y="2390250"/>
            <a:ext cx="6120042" cy="2592727"/>
          </a:xfrm>
          <a:prstGeom prst="rect">
            <a:avLst/>
          </a:prstGeom>
        </p:spPr>
      </p:pic>
    </p:spTree>
    <p:extLst>
      <p:ext uri="{BB962C8B-B14F-4D97-AF65-F5344CB8AC3E}">
        <p14:creationId xmlns:p14="http://schemas.microsoft.com/office/powerpoint/2010/main" val="1205637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What is transposon?</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1447897" cy="400110"/>
          </a:xfrm>
          <a:prstGeom prst="rect">
            <a:avLst/>
          </a:prstGeom>
          <a:noFill/>
        </p:spPr>
        <p:txBody>
          <a:bodyPr wrap="none" rtlCol="0">
            <a:spAutoFit/>
          </a:bodyPr>
          <a:lstStyle/>
          <a:p>
            <a:r>
              <a:rPr lang="en-US" sz="2000" b="1" dirty="0">
                <a:solidFill>
                  <a:srgbClr val="0070C0"/>
                </a:solidFill>
              </a:rPr>
              <a:t>Background</a:t>
            </a:r>
          </a:p>
        </p:txBody>
      </p:sp>
      <p:sp>
        <p:nvSpPr>
          <p:cNvPr id="4" name="TextBox 3">
            <a:extLst>
              <a:ext uri="{FF2B5EF4-FFF2-40B4-BE49-F238E27FC236}">
                <a16:creationId xmlns:a16="http://schemas.microsoft.com/office/drawing/2014/main" id="{CD3A25DF-61E3-CE0F-6918-CD1681E14496}"/>
              </a:ext>
            </a:extLst>
          </p:cNvPr>
          <p:cNvSpPr txBox="1"/>
          <p:nvPr/>
        </p:nvSpPr>
        <p:spPr>
          <a:xfrm>
            <a:off x="1191712" y="4965175"/>
            <a:ext cx="3457159" cy="276999"/>
          </a:xfrm>
          <a:prstGeom prst="rect">
            <a:avLst/>
          </a:prstGeom>
          <a:noFill/>
        </p:spPr>
        <p:txBody>
          <a:bodyPr wrap="square">
            <a:spAutoFit/>
          </a:bodyPr>
          <a:lstStyle/>
          <a:p>
            <a:pPr algn="ctr"/>
            <a:r>
              <a:rPr lang="en-US" sz="1200" dirty="0"/>
              <a:t>Image: CSHL Library &amp; Archives</a:t>
            </a:r>
          </a:p>
        </p:txBody>
      </p:sp>
      <p:pic>
        <p:nvPicPr>
          <p:cNvPr id="11" name="Picture 10" descr="A picture containing food, corn&#10;&#10;Description automatically generated">
            <a:extLst>
              <a:ext uri="{FF2B5EF4-FFF2-40B4-BE49-F238E27FC236}">
                <a16:creationId xmlns:a16="http://schemas.microsoft.com/office/drawing/2014/main" id="{66A58018-3638-855B-3C27-E0AD5883989F}"/>
              </a:ext>
            </a:extLst>
          </p:cNvPr>
          <p:cNvPicPr>
            <a:picLocks noChangeAspect="1"/>
          </p:cNvPicPr>
          <p:nvPr/>
        </p:nvPicPr>
        <p:blipFill>
          <a:blip r:embed="rId4"/>
          <a:stretch>
            <a:fillRect/>
          </a:stretch>
        </p:blipFill>
        <p:spPr>
          <a:xfrm>
            <a:off x="939268" y="2472286"/>
            <a:ext cx="4144339" cy="2331191"/>
          </a:xfrm>
          <a:prstGeom prst="rect">
            <a:avLst/>
          </a:prstGeom>
        </p:spPr>
      </p:pic>
      <p:pic>
        <p:nvPicPr>
          <p:cNvPr id="12" name="Picture 11">
            <a:extLst>
              <a:ext uri="{FF2B5EF4-FFF2-40B4-BE49-F238E27FC236}">
                <a16:creationId xmlns:a16="http://schemas.microsoft.com/office/drawing/2014/main" id="{F33494CF-F4DD-7011-D118-40121DAD97BD}"/>
              </a:ext>
            </a:extLst>
          </p:cNvPr>
          <p:cNvPicPr>
            <a:picLocks noChangeAspect="1"/>
          </p:cNvPicPr>
          <p:nvPr/>
        </p:nvPicPr>
        <p:blipFill>
          <a:blip r:embed="rId5"/>
          <a:stretch>
            <a:fillRect/>
          </a:stretch>
        </p:blipFill>
        <p:spPr>
          <a:xfrm>
            <a:off x="6096000" y="1606484"/>
            <a:ext cx="5067716" cy="4564192"/>
          </a:xfrm>
          <a:prstGeom prst="rect">
            <a:avLst/>
          </a:prstGeom>
        </p:spPr>
      </p:pic>
    </p:spTree>
    <p:custDataLst>
      <p:tags r:id="rId1"/>
    </p:custDataLst>
    <p:extLst>
      <p:ext uri="{BB962C8B-B14F-4D97-AF65-F5344CB8AC3E}">
        <p14:creationId xmlns:p14="http://schemas.microsoft.com/office/powerpoint/2010/main" val="256727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The preference of transposon insertion loci</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1447897" cy="400110"/>
          </a:xfrm>
          <a:prstGeom prst="rect">
            <a:avLst/>
          </a:prstGeom>
          <a:noFill/>
        </p:spPr>
        <p:txBody>
          <a:bodyPr wrap="none" rtlCol="0">
            <a:spAutoFit/>
          </a:bodyPr>
          <a:lstStyle/>
          <a:p>
            <a:r>
              <a:rPr lang="en-US" sz="2000" b="1" dirty="0">
                <a:solidFill>
                  <a:srgbClr val="0070C0"/>
                </a:solidFill>
              </a:rPr>
              <a:t>Background</a:t>
            </a:r>
          </a:p>
        </p:txBody>
      </p:sp>
      <p:pic>
        <p:nvPicPr>
          <p:cNvPr id="3" name="Picture 2">
            <a:extLst>
              <a:ext uri="{FF2B5EF4-FFF2-40B4-BE49-F238E27FC236}">
                <a16:creationId xmlns:a16="http://schemas.microsoft.com/office/drawing/2014/main" id="{01E378BC-B3B1-AE8F-7EC4-C09212B8613D}"/>
              </a:ext>
            </a:extLst>
          </p:cNvPr>
          <p:cNvPicPr>
            <a:picLocks noChangeAspect="1"/>
          </p:cNvPicPr>
          <p:nvPr/>
        </p:nvPicPr>
        <p:blipFill rotWithShape="1">
          <a:blip r:embed="rId4"/>
          <a:srcRect l="3378" t="31299" r="4664" b="39138"/>
          <a:stretch/>
        </p:blipFill>
        <p:spPr>
          <a:xfrm>
            <a:off x="689679" y="1635147"/>
            <a:ext cx="11094359" cy="4615610"/>
          </a:xfrm>
          <a:prstGeom prst="rect">
            <a:avLst/>
          </a:prstGeom>
        </p:spPr>
      </p:pic>
      <p:sp>
        <p:nvSpPr>
          <p:cNvPr id="5" name="Rectangle 4">
            <a:extLst>
              <a:ext uri="{FF2B5EF4-FFF2-40B4-BE49-F238E27FC236}">
                <a16:creationId xmlns:a16="http://schemas.microsoft.com/office/drawing/2014/main" id="{94528E23-8606-1925-527A-E4527E8F49BD}"/>
              </a:ext>
            </a:extLst>
          </p:cNvPr>
          <p:cNvSpPr/>
          <p:nvPr/>
        </p:nvSpPr>
        <p:spPr>
          <a:xfrm>
            <a:off x="689679" y="3119718"/>
            <a:ext cx="10960853" cy="1172583"/>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88DF699D-841E-D602-720B-A22ADF39B803}"/>
              </a:ext>
            </a:extLst>
          </p:cNvPr>
          <p:cNvSpPr txBox="1"/>
          <p:nvPr/>
        </p:nvSpPr>
        <p:spPr>
          <a:xfrm>
            <a:off x="9667873" y="3837071"/>
            <a:ext cx="1982659" cy="461665"/>
          </a:xfrm>
          <a:prstGeom prst="rect">
            <a:avLst/>
          </a:prstGeom>
          <a:noFill/>
        </p:spPr>
        <p:txBody>
          <a:bodyPr wrap="none" rtlCol="0">
            <a:spAutoFit/>
          </a:bodyPr>
          <a:lstStyle/>
          <a:p>
            <a:r>
              <a:rPr lang="en-US" sz="2400" b="1" dirty="0"/>
              <a:t>Insertion sites</a:t>
            </a:r>
          </a:p>
        </p:txBody>
      </p:sp>
    </p:spTree>
    <p:custDataLst>
      <p:tags r:id="rId1"/>
    </p:custDataLst>
    <p:extLst>
      <p:ext uri="{BB962C8B-B14F-4D97-AF65-F5344CB8AC3E}">
        <p14:creationId xmlns:p14="http://schemas.microsoft.com/office/powerpoint/2010/main" val="2622839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Where do transposons locate?</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1447897" cy="400110"/>
          </a:xfrm>
          <a:prstGeom prst="rect">
            <a:avLst/>
          </a:prstGeom>
          <a:noFill/>
        </p:spPr>
        <p:txBody>
          <a:bodyPr wrap="none" rtlCol="0">
            <a:spAutoFit/>
          </a:bodyPr>
          <a:lstStyle/>
          <a:p>
            <a:r>
              <a:rPr lang="en-US" sz="2000" b="1" dirty="0">
                <a:solidFill>
                  <a:srgbClr val="0070C0"/>
                </a:solidFill>
              </a:rPr>
              <a:t>Background</a:t>
            </a:r>
          </a:p>
        </p:txBody>
      </p:sp>
      <p:sp>
        <p:nvSpPr>
          <p:cNvPr id="24" name="Arc 23">
            <a:extLst>
              <a:ext uri="{FF2B5EF4-FFF2-40B4-BE49-F238E27FC236}">
                <a16:creationId xmlns:a16="http://schemas.microsoft.com/office/drawing/2014/main" id="{CA69DD2E-9788-9552-9D11-695FA256FB55}"/>
              </a:ext>
            </a:extLst>
          </p:cNvPr>
          <p:cNvSpPr/>
          <p:nvPr/>
        </p:nvSpPr>
        <p:spPr>
          <a:xfrm rot="16200000">
            <a:off x="4079236" y="2985609"/>
            <a:ext cx="1157288" cy="1487858"/>
          </a:xfrm>
          <a:prstGeom prst="arc">
            <a:avLst>
              <a:gd name="adj1" fmla="val 16200000"/>
              <a:gd name="adj2" fmla="val 5432135"/>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D15507C3-1007-79EB-6C0F-998D28703A66}"/>
              </a:ext>
            </a:extLst>
          </p:cNvPr>
          <p:cNvSpPr/>
          <p:nvPr/>
        </p:nvSpPr>
        <p:spPr>
          <a:xfrm rot="16200000">
            <a:off x="5019380" y="1665852"/>
            <a:ext cx="1943999" cy="4189042"/>
          </a:xfrm>
          <a:prstGeom prst="arc">
            <a:avLst>
              <a:gd name="adj1" fmla="val 16200000"/>
              <a:gd name="adj2" fmla="val 5372668"/>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59D0FEE3-7F01-5592-7BF6-51B80D35CD9C}"/>
              </a:ext>
            </a:extLst>
          </p:cNvPr>
          <p:cNvSpPr/>
          <p:nvPr/>
        </p:nvSpPr>
        <p:spPr>
          <a:xfrm rot="16200000">
            <a:off x="4627395" y="2316527"/>
            <a:ext cx="1289693" cy="2693618"/>
          </a:xfrm>
          <a:prstGeom prst="arc">
            <a:avLst>
              <a:gd name="adj1" fmla="val 16200000"/>
              <a:gd name="adj2" fmla="val 5561983"/>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53CA5755-61E2-B16A-D5A1-B11E157BCD10}"/>
              </a:ext>
            </a:extLst>
          </p:cNvPr>
          <p:cNvCxnSpPr>
            <a:cxnSpLocks/>
          </p:cNvCxnSpPr>
          <p:nvPr/>
        </p:nvCxnSpPr>
        <p:spPr>
          <a:xfrm>
            <a:off x="1558449" y="1865385"/>
            <a:ext cx="7028300" cy="0"/>
          </a:xfrm>
          <a:prstGeom prst="line">
            <a:avLst/>
          </a:prstGeom>
          <a:ln w="19050"/>
        </p:spPr>
        <p:style>
          <a:lnRef idx="1">
            <a:schemeClr val="dk1"/>
          </a:lnRef>
          <a:fillRef idx="0">
            <a:schemeClr val="dk1"/>
          </a:fillRef>
          <a:effectRef idx="0">
            <a:schemeClr val="dk1"/>
          </a:effectRef>
          <a:fontRef idx="minor">
            <a:schemeClr val="tx1"/>
          </a:fontRef>
        </p:style>
      </p:cxnSp>
      <p:sp>
        <p:nvSpPr>
          <p:cNvPr id="62" name="Rectangle 61">
            <a:extLst>
              <a:ext uri="{FF2B5EF4-FFF2-40B4-BE49-F238E27FC236}">
                <a16:creationId xmlns:a16="http://schemas.microsoft.com/office/drawing/2014/main" id="{06E89936-A143-6A1A-E06B-9E7A8E4F1E2D}"/>
              </a:ext>
            </a:extLst>
          </p:cNvPr>
          <p:cNvSpPr/>
          <p:nvPr/>
        </p:nvSpPr>
        <p:spPr>
          <a:xfrm>
            <a:off x="3885376" y="1722509"/>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D0C3CD3-9452-6BA3-572C-5900B87CF094}"/>
              </a:ext>
            </a:extLst>
          </p:cNvPr>
          <p:cNvSpPr/>
          <p:nvPr/>
        </p:nvSpPr>
        <p:spPr>
          <a:xfrm>
            <a:off x="9693303" y="3085459"/>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90E04D18-BD31-6970-11A1-742401C5E557}"/>
              </a:ext>
            </a:extLst>
          </p:cNvPr>
          <p:cNvSpPr txBox="1"/>
          <p:nvPr/>
        </p:nvSpPr>
        <p:spPr>
          <a:xfrm>
            <a:off x="10002384" y="3048310"/>
            <a:ext cx="1236300" cy="369332"/>
          </a:xfrm>
          <a:prstGeom prst="rect">
            <a:avLst/>
          </a:prstGeom>
          <a:noFill/>
        </p:spPr>
        <p:txBody>
          <a:bodyPr wrap="none" rtlCol="0">
            <a:spAutoFit/>
          </a:bodyPr>
          <a:lstStyle/>
          <a:p>
            <a:r>
              <a:rPr lang="en-US" dirty="0">
                <a:solidFill>
                  <a:schemeClr val="accent1"/>
                </a:solidFill>
              </a:rPr>
              <a:t>transposon</a:t>
            </a:r>
          </a:p>
        </p:txBody>
      </p:sp>
      <p:cxnSp>
        <p:nvCxnSpPr>
          <p:cNvPr id="67" name="Straight Connector 66">
            <a:extLst>
              <a:ext uri="{FF2B5EF4-FFF2-40B4-BE49-F238E27FC236}">
                <a16:creationId xmlns:a16="http://schemas.microsoft.com/office/drawing/2014/main" id="{AC7AD6D5-7697-3D6B-D436-F9E5C4CDA6E4}"/>
              </a:ext>
            </a:extLst>
          </p:cNvPr>
          <p:cNvCxnSpPr>
            <a:cxnSpLocks/>
          </p:cNvCxnSpPr>
          <p:nvPr/>
        </p:nvCxnSpPr>
        <p:spPr>
          <a:xfrm>
            <a:off x="9431846" y="3819214"/>
            <a:ext cx="570538" cy="4141"/>
          </a:xfrm>
          <a:prstGeom prst="line">
            <a:avLst/>
          </a:prstGeom>
          <a:ln w="19050"/>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C871C371-C722-7E44-82DD-52C1D7E22E5C}"/>
              </a:ext>
            </a:extLst>
          </p:cNvPr>
          <p:cNvSpPr txBox="1"/>
          <p:nvPr/>
        </p:nvSpPr>
        <p:spPr>
          <a:xfrm>
            <a:off x="10002384" y="3634548"/>
            <a:ext cx="950581" cy="369332"/>
          </a:xfrm>
          <a:prstGeom prst="rect">
            <a:avLst/>
          </a:prstGeom>
          <a:noFill/>
        </p:spPr>
        <p:txBody>
          <a:bodyPr wrap="none" rtlCol="0">
            <a:spAutoFit/>
          </a:bodyPr>
          <a:lstStyle/>
          <a:p>
            <a:r>
              <a:rPr lang="en-US" dirty="0"/>
              <a:t>genome</a:t>
            </a:r>
          </a:p>
        </p:txBody>
      </p:sp>
      <p:grpSp>
        <p:nvGrpSpPr>
          <p:cNvPr id="79" name="Group 78">
            <a:extLst>
              <a:ext uri="{FF2B5EF4-FFF2-40B4-BE49-F238E27FC236}">
                <a16:creationId xmlns:a16="http://schemas.microsoft.com/office/drawing/2014/main" id="{E181D901-B09C-2E0E-9F5F-CCFAC70D87F6}"/>
              </a:ext>
            </a:extLst>
          </p:cNvPr>
          <p:cNvGrpSpPr/>
          <p:nvPr/>
        </p:nvGrpSpPr>
        <p:grpSpPr>
          <a:xfrm>
            <a:off x="1558449" y="4271378"/>
            <a:ext cx="7028300" cy="1042040"/>
            <a:chOff x="1558449" y="4271378"/>
            <a:chExt cx="7028300" cy="1042040"/>
          </a:xfrm>
        </p:grpSpPr>
        <p:cxnSp>
          <p:nvCxnSpPr>
            <p:cNvPr id="52" name="Straight Connector 51">
              <a:extLst>
                <a:ext uri="{FF2B5EF4-FFF2-40B4-BE49-F238E27FC236}">
                  <a16:creationId xmlns:a16="http://schemas.microsoft.com/office/drawing/2014/main" id="{BCF25E92-D8CB-910A-005A-2314C7BF1135}"/>
                </a:ext>
              </a:extLst>
            </p:cNvPr>
            <p:cNvCxnSpPr>
              <a:cxnSpLocks/>
            </p:cNvCxnSpPr>
            <p:nvPr/>
          </p:nvCxnSpPr>
          <p:spPr>
            <a:xfrm>
              <a:off x="1558449" y="5170443"/>
              <a:ext cx="7028300" cy="0"/>
            </a:xfrm>
            <a:prstGeom prst="line">
              <a:avLst/>
            </a:prstGeom>
            <a:ln w="19050"/>
          </p:spPr>
          <p:style>
            <a:lnRef idx="1">
              <a:schemeClr val="dk1"/>
            </a:lnRef>
            <a:fillRef idx="0">
              <a:schemeClr val="dk1"/>
            </a:fillRef>
            <a:effectRef idx="0">
              <a:schemeClr val="dk1"/>
            </a:effectRef>
            <a:fontRef idx="minor">
              <a:schemeClr val="tx1"/>
            </a:fontRef>
          </p:style>
        </p:cxnSp>
        <p:sp>
          <p:nvSpPr>
            <p:cNvPr id="53" name="Rectangle 52">
              <a:extLst>
                <a:ext uri="{FF2B5EF4-FFF2-40B4-BE49-F238E27FC236}">
                  <a16:creationId xmlns:a16="http://schemas.microsoft.com/office/drawing/2014/main" id="{1D1C14AF-2437-E06E-F79D-C045E433931B}"/>
                </a:ext>
              </a:extLst>
            </p:cNvPr>
            <p:cNvSpPr/>
            <p:nvPr/>
          </p:nvSpPr>
          <p:spPr>
            <a:xfrm>
              <a:off x="3885376" y="5027567"/>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C5927A7-7C41-1BD5-087E-142FBDBC699D}"/>
                </a:ext>
              </a:extLst>
            </p:cNvPr>
            <p:cNvSpPr/>
            <p:nvPr/>
          </p:nvSpPr>
          <p:spPr>
            <a:xfrm>
              <a:off x="1957187" y="5027566"/>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1F4D72C-2B41-DE1E-8C69-ECFF904E5BDB}"/>
                </a:ext>
              </a:extLst>
            </p:cNvPr>
            <p:cNvSpPr/>
            <p:nvPr/>
          </p:nvSpPr>
          <p:spPr>
            <a:xfrm>
              <a:off x="5377996" y="5027668"/>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193F96AD-5919-95ED-B0B6-6B3CF638232A}"/>
                </a:ext>
              </a:extLst>
            </p:cNvPr>
            <p:cNvCxnSpPr/>
            <p:nvPr/>
          </p:nvCxnSpPr>
          <p:spPr>
            <a:xfrm>
              <a:off x="3913951" y="4271378"/>
              <a:ext cx="0" cy="5526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39902B97-EF5F-3D74-1FAA-EE024B628B99}"/>
                </a:ext>
              </a:extLst>
            </p:cNvPr>
            <p:cNvSpPr txBox="1"/>
            <p:nvPr/>
          </p:nvSpPr>
          <p:spPr>
            <a:xfrm>
              <a:off x="4064810" y="4302854"/>
              <a:ext cx="1257075" cy="369332"/>
            </a:xfrm>
            <a:prstGeom prst="rect">
              <a:avLst/>
            </a:prstGeom>
            <a:noFill/>
          </p:spPr>
          <p:txBody>
            <a:bodyPr wrap="none" rtlCol="0">
              <a:spAutoFit/>
            </a:bodyPr>
            <a:lstStyle/>
            <a:p>
              <a:r>
                <a:rPr lang="en-US" dirty="0"/>
                <a:t>2. selection</a:t>
              </a:r>
            </a:p>
          </p:txBody>
        </p:sp>
      </p:grpSp>
      <p:grpSp>
        <p:nvGrpSpPr>
          <p:cNvPr id="78" name="Group 77">
            <a:extLst>
              <a:ext uri="{FF2B5EF4-FFF2-40B4-BE49-F238E27FC236}">
                <a16:creationId xmlns:a16="http://schemas.microsoft.com/office/drawing/2014/main" id="{BE89D244-97BD-4BF4-F1DF-B23D4840EFAA}"/>
              </a:ext>
            </a:extLst>
          </p:cNvPr>
          <p:cNvGrpSpPr/>
          <p:nvPr/>
        </p:nvGrpSpPr>
        <p:grpSpPr>
          <a:xfrm>
            <a:off x="1558449" y="2120202"/>
            <a:ext cx="7028300" cy="2109424"/>
            <a:chOff x="1558449" y="2120202"/>
            <a:chExt cx="7028300" cy="2109424"/>
          </a:xfrm>
        </p:grpSpPr>
        <p:sp>
          <p:nvSpPr>
            <p:cNvPr id="28" name="Arc 27">
              <a:extLst>
                <a:ext uri="{FF2B5EF4-FFF2-40B4-BE49-F238E27FC236}">
                  <a16:creationId xmlns:a16="http://schemas.microsoft.com/office/drawing/2014/main" id="{27F8447A-7532-DBCC-580D-29E4E5C75836}"/>
                </a:ext>
              </a:extLst>
            </p:cNvPr>
            <p:cNvSpPr/>
            <p:nvPr/>
          </p:nvSpPr>
          <p:spPr>
            <a:xfrm rot="5400000" flipH="1">
              <a:off x="2884677" y="3207922"/>
              <a:ext cx="938507" cy="1104901"/>
            </a:xfrm>
            <a:prstGeom prst="arc">
              <a:avLst>
                <a:gd name="adj1" fmla="val 16200000"/>
                <a:gd name="adj2" fmla="val 5432135"/>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D80F49EB-A73D-CD49-72BA-A383A4D976A8}"/>
                </a:ext>
              </a:extLst>
            </p:cNvPr>
            <p:cNvSpPr/>
            <p:nvPr/>
          </p:nvSpPr>
          <p:spPr>
            <a:xfrm rot="5400000" flipH="1">
              <a:off x="2396974" y="2729741"/>
              <a:ext cx="1083285" cy="1916482"/>
            </a:xfrm>
            <a:prstGeom prst="arc">
              <a:avLst>
                <a:gd name="adj1" fmla="val 16200000"/>
                <a:gd name="adj2" fmla="val 5567047"/>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D816D64-7131-1746-A178-95DFDD372E46}"/>
                </a:ext>
              </a:extLst>
            </p:cNvPr>
            <p:cNvCxnSpPr>
              <a:cxnSpLocks/>
            </p:cNvCxnSpPr>
            <p:nvPr/>
          </p:nvCxnSpPr>
          <p:spPr>
            <a:xfrm>
              <a:off x="1558449" y="3872414"/>
              <a:ext cx="7028300" cy="0"/>
            </a:xfrm>
            <a:prstGeom prst="line">
              <a:avLst/>
            </a:prstGeom>
            <a:ln w="19050"/>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22A4284B-1536-5E70-090E-81EB68110C28}"/>
                </a:ext>
              </a:extLst>
            </p:cNvPr>
            <p:cNvSpPr/>
            <p:nvPr/>
          </p:nvSpPr>
          <p:spPr>
            <a:xfrm>
              <a:off x="3885376" y="3729538"/>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c 24">
              <a:extLst>
                <a:ext uri="{FF2B5EF4-FFF2-40B4-BE49-F238E27FC236}">
                  <a16:creationId xmlns:a16="http://schemas.microsoft.com/office/drawing/2014/main" id="{15203572-5708-A923-4D22-1861CD6A73AC}"/>
                </a:ext>
              </a:extLst>
            </p:cNvPr>
            <p:cNvSpPr/>
            <p:nvPr/>
          </p:nvSpPr>
          <p:spPr>
            <a:xfrm rot="16200000">
              <a:off x="4016198" y="3177086"/>
              <a:ext cx="938507" cy="1104901"/>
            </a:xfrm>
            <a:prstGeom prst="arc">
              <a:avLst>
                <a:gd name="adj1" fmla="val 16200000"/>
                <a:gd name="adj2" fmla="val 5432135"/>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81728F92-7E8D-D0FC-E489-79E1E521D04B}"/>
                </a:ext>
              </a:extLst>
            </p:cNvPr>
            <p:cNvSpPr/>
            <p:nvPr/>
          </p:nvSpPr>
          <p:spPr>
            <a:xfrm rot="5400000" flipH="1">
              <a:off x="3146954" y="3374975"/>
              <a:ext cx="764422" cy="754430"/>
            </a:xfrm>
            <a:prstGeom prst="arc">
              <a:avLst>
                <a:gd name="adj1" fmla="val 16200000"/>
                <a:gd name="adj2" fmla="val 5432135"/>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2C97F9F5-D08C-425B-2A51-F9C8FC201620}"/>
                </a:ext>
              </a:extLst>
            </p:cNvPr>
            <p:cNvSpPr/>
            <p:nvPr/>
          </p:nvSpPr>
          <p:spPr>
            <a:xfrm>
              <a:off x="3134443" y="3723199"/>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8F7B458-D1F7-57BF-2082-48CFFA5275FE}"/>
                </a:ext>
              </a:extLst>
            </p:cNvPr>
            <p:cNvSpPr/>
            <p:nvPr/>
          </p:nvSpPr>
          <p:spPr>
            <a:xfrm>
              <a:off x="2780225" y="3723199"/>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D14BA55-2492-F075-1917-70A4AFAD94C4}"/>
                </a:ext>
              </a:extLst>
            </p:cNvPr>
            <p:cNvSpPr/>
            <p:nvPr/>
          </p:nvSpPr>
          <p:spPr>
            <a:xfrm>
              <a:off x="1957187" y="3729537"/>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77289D7-3672-772C-FCE4-9509F3C15BB8}"/>
                </a:ext>
              </a:extLst>
            </p:cNvPr>
            <p:cNvSpPr/>
            <p:nvPr/>
          </p:nvSpPr>
          <p:spPr>
            <a:xfrm>
              <a:off x="5007821" y="3729537"/>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91A6AED-86A0-CC04-CEB5-A8095BCE2AAB}"/>
                </a:ext>
              </a:extLst>
            </p:cNvPr>
            <p:cNvSpPr/>
            <p:nvPr/>
          </p:nvSpPr>
          <p:spPr>
            <a:xfrm>
              <a:off x="5377996" y="3729639"/>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C856E23-E753-AFBF-048E-0D87BC08EF4C}"/>
                </a:ext>
              </a:extLst>
            </p:cNvPr>
            <p:cNvSpPr/>
            <p:nvPr/>
          </p:nvSpPr>
          <p:spPr>
            <a:xfrm>
              <a:off x="6605434" y="3723199"/>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0ED71D7-3CFB-8916-9B6A-DB5500A95433}"/>
                </a:ext>
              </a:extLst>
            </p:cNvPr>
            <p:cNvSpPr/>
            <p:nvPr/>
          </p:nvSpPr>
          <p:spPr>
            <a:xfrm>
              <a:off x="8069201" y="3729639"/>
              <a:ext cx="476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a:extLst>
                <a:ext uri="{FF2B5EF4-FFF2-40B4-BE49-F238E27FC236}">
                  <a16:creationId xmlns:a16="http://schemas.microsoft.com/office/drawing/2014/main" id="{427054E4-9103-3907-5717-7CDBDC0F7455}"/>
                </a:ext>
              </a:extLst>
            </p:cNvPr>
            <p:cNvCxnSpPr/>
            <p:nvPr/>
          </p:nvCxnSpPr>
          <p:spPr>
            <a:xfrm>
              <a:off x="3906381" y="2120202"/>
              <a:ext cx="0" cy="5526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244805C-8A8F-FDB0-626D-4F4179A44323}"/>
                </a:ext>
              </a:extLst>
            </p:cNvPr>
            <p:cNvSpPr txBox="1"/>
            <p:nvPr/>
          </p:nvSpPr>
          <p:spPr>
            <a:xfrm>
              <a:off x="4057240" y="2151678"/>
              <a:ext cx="3379580" cy="369332"/>
            </a:xfrm>
            <a:prstGeom prst="rect">
              <a:avLst/>
            </a:prstGeom>
            <a:noFill/>
          </p:spPr>
          <p:txBody>
            <a:bodyPr wrap="none" rtlCol="0">
              <a:spAutoFit/>
            </a:bodyPr>
            <a:lstStyle/>
            <a:p>
              <a:r>
                <a:rPr lang="en-US" dirty="0"/>
                <a:t>1. de novo insertion/transposition</a:t>
              </a:r>
            </a:p>
          </p:txBody>
        </p:sp>
      </p:grpSp>
    </p:spTree>
    <p:custDataLst>
      <p:tags r:id="rId1"/>
    </p:custDataLst>
    <p:extLst>
      <p:ext uri="{BB962C8B-B14F-4D97-AF65-F5344CB8AC3E}">
        <p14:creationId xmlns:p14="http://schemas.microsoft.com/office/powerpoint/2010/main" val="243671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Study the de novo transposon insertions?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1447897" cy="400110"/>
          </a:xfrm>
          <a:prstGeom prst="rect">
            <a:avLst/>
          </a:prstGeom>
          <a:noFill/>
        </p:spPr>
        <p:txBody>
          <a:bodyPr wrap="none" rtlCol="0">
            <a:spAutoFit/>
          </a:bodyPr>
          <a:lstStyle/>
          <a:p>
            <a:r>
              <a:rPr lang="en-US" sz="2000" b="1" dirty="0">
                <a:solidFill>
                  <a:srgbClr val="0070C0"/>
                </a:solidFill>
              </a:rPr>
              <a:t>Background</a:t>
            </a:r>
          </a:p>
        </p:txBody>
      </p:sp>
      <p:sp>
        <p:nvSpPr>
          <p:cNvPr id="3" name="TextBox 2">
            <a:extLst>
              <a:ext uri="{FF2B5EF4-FFF2-40B4-BE49-F238E27FC236}">
                <a16:creationId xmlns:a16="http://schemas.microsoft.com/office/drawing/2014/main" id="{DD8C7A7D-77DF-31BB-7ADC-6696C1537033}"/>
              </a:ext>
            </a:extLst>
          </p:cNvPr>
          <p:cNvSpPr txBox="1"/>
          <p:nvPr/>
        </p:nvSpPr>
        <p:spPr>
          <a:xfrm>
            <a:off x="838200" y="1617053"/>
            <a:ext cx="4177554" cy="369332"/>
          </a:xfrm>
          <a:prstGeom prst="rect">
            <a:avLst/>
          </a:prstGeom>
          <a:noFill/>
        </p:spPr>
        <p:txBody>
          <a:bodyPr wrap="none" rtlCol="0">
            <a:spAutoFit/>
          </a:bodyPr>
          <a:lstStyle/>
          <a:p>
            <a:r>
              <a:rPr lang="en-US" dirty="0"/>
              <a:t>1. Transposons are repressed in most cells.</a:t>
            </a:r>
          </a:p>
        </p:txBody>
      </p:sp>
      <p:sp>
        <p:nvSpPr>
          <p:cNvPr id="4" name="TextBox 3">
            <a:extLst>
              <a:ext uri="{FF2B5EF4-FFF2-40B4-BE49-F238E27FC236}">
                <a16:creationId xmlns:a16="http://schemas.microsoft.com/office/drawing/2014/main" id="{D6EAC9A6-16E2-7CF8-C82F-3053C973CFF2}"/>
              </a:ext>
            </a:extLst>
          </p:cNvPr>
          <p:cNvSpPr txBox="1"/>
          <p:nvPr/>
        </p:nvSpPr>
        <p:spPr>
          <a:xfrm>
            <a:off x="6365206" y="1477493"/>
            <a:ext cx="5153719" cy="646331"/>
          </a:xfrm>
          <a:prstGeom prst="rect">
            <a:avLst/>
          </a:prstGeom>
          <a:noFill/>
        </p:spPr>
        <p:txBody>
          <a:bodyPr wrap="none" rtlCol="0">
            <a:spAutoFit/>
          </a:bodyPr>
          <a:lstStyle/>
          <a:p>
            <a:r>
              <a:rPr lang="en-US" dirty="0"/>
              <a:t>2. Low-frequency de novo insertions are </a:t>
            </a:r>
            <a:r>
              <a:rPr lang="en-US" dirty="0" err="1"/>
              <a:t>techiniquely</a:t>
            </a:r>
            <a:endParaRPr lang="en-US" dirty="0"/>
          </a:p>
          <a:p>
            <a:r>
              <a:rPr lang="en-US" dirty="0"/>
              <a:t>difficult for detection.</a:t>
            </a:r>
          </a:p>
        </p:txBody>
      </p:sp>
      <p:grpSp>
        <p:nvGrpSpPr>
          <p:cNvPr id="41" name="Group 40">
            <a:extLst>
              <a:ext uri="{FF2B5EF4-FFF2-40B4-BE49-F238E27FC236}">
                <a16:creationId xmlns:a16="http://schemas.microsoft.com/office/drawing/2014/main" id="{58E5BFDE-CB6F-0419-0862-556277247A8F}"/>
              </a:ext>
            </a:extLst>
          </p:cNvPr>
          <p:cNvGrpSpPr/>
          <p:nvPr/>
        </p:nvGrpSpPr>
        <p:grpSpPr>
          <a:xfrm>
            <a:off x="1223343" y="2283729"/>
            <a:ext cx="2976514" cy="3814473"/>
            <a:chOff x="1223343" y="2283729"/>
            <a:chExt cx="2976514" cy="3814473"/>
          </a:xfrm>
        </p:grpSpPr>
        <p:pic>
          <p:nvPicPr>
            <p:cNvPr id="12" name="Picture 11">
              <a:extLst>
                <a:ext uri="{FF2B5EF4-FFF2-40B4-BE49-F238E27FC236}">
                  <a16:creationId xmlns:a16="http://schemas.microsoft.com/office/drawing/2014/main" id="{E61A40A1-49F6-BE2E-71D5-1B9093C840B7}"/>
                </a:ext>
              </a:extLst>
            </p:cNvPr>
            <p:cNvPicPr>
              <a:picLocks noChangeAspect="1"/>
            </p:cNvPicPr>
            <p:nvPr/>
          </p:nvPicPr>
          <p:blipFill>
            <a:blip r:embed="rId4"/>
            <a:stretch>
              <a:fillRect/>
            </a:stretch>
          </p:blipFill>
          <p:spPr>
            <a:xfrm>
              <a:off x="1764517" y="2468396"/>
              <a:ext cx="2435340" cy="1583703"/>
            </a:xfrm>
            <a:prstGeom prst="rect">
              <a:avLst/>
            </a:prstGeom>
          </p:spPr>
        </p:pic>
        <p:sp>
          <p:nvSpPr>
            <p:cNvPr id="13" name="TextBox 12">
              <a:extLst>
                <a:ext uri="{FF2B5EF4-FFF2-40B4-BE49-F238E27FC236}">
                  <a16:creationId xmlns:a16="http://schemas.microsoft.com/office/drawing/2014/main" id="{2922EAEF-64DE-2920-99CD-D3AD08196A5D}"/>
                </a:ext>
              </a:extLst>
            </p:cNvPr>
            <p:cNvSpPr txBox="1"/>
            <p:nvPr/>
          </p:nvSpPr>
          <p:spPr>
            <a:xfrm>
              <a:off x="2464452" y="3075581"/>
              <a:ext cx="1236300" cy="369332"/>
            </a:xfrm>
            <a:prstGeom prst="rect">
              <a:avLst/>
            </a:prstGeom>
            <a:noFill/>
          </p:spPr>
          <p:txBody>
            <a:bodyPr wrap="none" rtlCol="0">
              <a:spAutoFit/>
            </a:bodyPr>
            <a:lstStyle/>
            <a:p>
              <a:r>
                <a:rPr lang="en-US" dirty="0">
                  <a:solidFill>
                    <a:srgbClr val="FF0000"/>
                  </a:solidFill>
                </a:rPr>
                <a:t>transposon</a:t>
              </a:r>
            </a:p>
          </p:txBody>
        </p:sp>
        <p:sp>
          <p:nvSpPr>
            <p:cNvPr id="15" name="TextBox 14">
              <a:extLst>
                <a:ext uri="{FF2B5EF4-FFF2-40B4-BE49-F238E27FC236}">
                  <a16:creationId xmlns:a16="http://schemas.microsoft.com/office/drawing/2014/main" id="{EFC7F489-50CA-7B76-D783-695967F8DC78}"/>
                </a:ext>
              </a:extLst>
            </p:cNvPr>
            <p:cNvSpPr txBox="1"/>
            <p:nvPr/>
          </p:nvSpPr>
          <p:spPr>
            <a:xfrm>
              <a:off x="2272604" y="3537989"/>
              <a:ext cx="1619995" cy="369332"/>
            </a:xfrm>
            <a:prstGeom prst="rect">
              <a:avLst/>
            </a:prstGeom>
            <a:noFill/>
          </p:spPr>
          <p:txBody>
            <a:bodyPr wrap="none" rtlCol="0">
              <a:spAutoFit/>
            </a:bodyPr>
            <a:lstStyle/>
            <a:p>
              <a:r>
                <a:rPr lang="en-US" dirty="0" err="1">
                  <a:solidFill>
                    <a:schemeClr val="accent1"/>
                  </a:solidFill>
                </a:rPr>
                <a:t>piRNA</a:t>
              </a:r>
              <a:r>
                <a:rPr lang="en-US" dirty="0">
                  <a:solidFill>
                    <a:schemeClr val="accent1"/>
                  </a:solidFill>
                </a:rPr>
                <a:t> pathway</a:t>
              </a:r>
            </a:p>
          </p:txBody>
        </p:sp>
        <p:sp>
          <p:nvSpPr>
            <p:cNvPr id="16" name="TextBox 15">
              <a:extLst>
                <a:ext uri="{FF2B5EF4-FFF2-40B4-BE49-F238E27FC236}">
                  <a16:creationId xmlns:a16="http://schemas.microsoft.com/office/drawing/2014/main" id="{C06D537A-8B3B-B60B-1D81-51502AE0E040}"/>
                </a:ext>
              </a:extLst>
            </p:cNvPr>
            <p:cNvSpPr txBox="1"/>
            <p:nvPr/>
          </p:nvSpPr>
          <p:spPr>
            <a:xfrm>
              <a:off x="1223343" y="2283729"/>
              <a:ext cx="1082348" cy="369332"/>
            </a:xfrm>
            <a:prstGeom prst="rect">
              <a:avLst/>
            </a:prstGeom>
            <a:noFill/>
          </p:spPr>
          <p:txBody>
            <a:bodyPr wrap="none" rtlCol="0">
              <a:spAutoFit/>
            </a:bodyPr>
            <a:lstStyle/>
            <a:p>
              <a:r>
                <a:rPr lang="en-US" dirty="0"/>
                <a:t>Germ cell</a:t>
              </a:r>
            </a:p>
          </p:txBody>
        </p:sp>
        <p:sp>
          <p:nvSpPr>
            <p:cNvPr id="19" name="TextBox 18">
              <a:extLst>
                <a:ext uri="{FF2B5EF4-FFF2-40B4-BE49-F238E27FC236}">
                  <a16:creationId xmlns:a16="http://schemas.microsoft.com/office/drawing/2014/main" id="{F09BBCBA-B8A7-BF46-607A-B953FA665AFF}"/>
                </a:ext>
              </a:extLst>
            </p:cNvPr>
            <p:cNvSpPr txBox="1"/>
            <p:nvPr/>
          </p:nvSpPr>
          <p:spPr>
            <a:xfrm>
              <a:off x="1223343" y="4293744"/>
              <a:ext cx="1082348" cy="369332"/>
            </a:xfrm>
            <a:prstGeom prst="rect">
              <a:avLst/>
            </a:prstGeom>
            <a:noFill/>
          </p:spPr>
          <p:txBody>
            <a:bodyPr wrap="none" rtlCol="0">
              <a:spAutoFit/>
            </a:bodyPr>
            <a:lstStyle/>
            <a:p>
              <a:r>
                <a:rPr lang="en-US" dirty="0"/>
                <a:t>Germ cell</a:t>
              </a:r>
            </a:p>
          </p:txBody>
        </p:sp>
        <p:pic>
          <p:nvPicPr>
            <p:cNvPr id="20" name="Picture 19">
              <a:extLst>
                <a:ext uri="{FF2B5EF4-FFF2-40B4-BE49-F238E27FC236}">
                  <a16:creationId xmlns:a16="http://schemas.microsoft.com/office/drawing/2014/main" id="{E3380453-B4D0-183F-9561-ADAA9F1D592F}"/>
                </a:ext>
              </a:extLst>
            </p:cNvPr>
            <p:cNvPicPr>
              <a:picLocks noChangeAspect="1"/>
            </p:cNvPicPr>
            <p:nvPr/>
          </p:nvPicPr>
          <p:blipFill>
            <a:blip r:embed="rId5"/>
            <a:stretch>
              <a:fillRect/>
            </a:stretch>
          </p:blipFill>
          <p:spPr>
            <a:xfrm>
              <a:off x="1764517" y="4514506"/>
              <a:ext cx="2435329" cy="1583696"/>
            </a:xfrm>
            <a:prstGeom prst="rect">
              <a:avLst/>
            </a:prstGeom>
          </p:spPr>
        </p:pic>
        <p:sp>
          <p:nvSpPr>
            <p:cNvPr id="21" name="TextBox 20">
              <a:extLst>
                <a:ext uri="{FF2B5EF4-FFF2-40B4-BE49-F238E27FC236}">
                  <a16:creationId xmlns:a16="http://schemas.microsoft.com/office/drawing/2014/main" id="{546BBBEC-EDB1-94F3-0316-57654CE78B65}"/>
                </a:ext>
              </a:extLst>
            </p:cNvPr>
            <p:cNvSpPr txBox="1"/>
            <p:nvPr/>
          </p:nvSpPr>
          <p:spPr>
            <a:xfrm>
              <a:off x="2172183" y="5306354"/>
              <a:ext cx="1619995" cy="646331"/>
            </a:xfrm>
            <a:prstGeom prst="rect">
              <a:avLst/>
            </a:prstGeom>
            <a:noFill/>
          </p:spPr>
          <p:txBody>
            <a:bodyPr wrap="none" rtlCol="0">
              <a:spAutoFit/>
            </a:bodyPr>
            <a:lstStyle/>
            <a:p>
              <a:pPr algn="ctr"/>
              <a:r>
                <a:rPr lang="en-US" dirty="0">
                  <a:solidFill>
                    <a:schemeClr val="accent1"/>
                  </a:solidFill>
                </a:rPr>
                <a:t>deplete of</a:t>
              </a:r>
            </a:p>
            <a:p>
              <a:pPr algn="ctr"/>
              <a:r>
                <a:rPr lang="en-US" dirty="0" err="1">
                  <a:solidFill>
                    <a:schemeClr val="accent1"/>
                  </a:solidFill>
                </a:rPr>
                <a:t>piRNA</a:t>
              </a:r>
              <a:r>
                <a:rPr lang="en-US" dirty="0">
                  <a:solidFill>
                    <a:schemeClr val="accent1"/>
                  </a:solidFill>
                </a:rPr>
                <a:t> pathway</a:t>
              </a:r>
            </a:p>
          </p:txBody>
        </p:sp>
      </p:grpSp>
      <p:grpSp>
        <p:nvGrpSpPr>
          <p:cNvPr id="42" name="Group 41">
            <a:extLst>
              <a:ext uri="{FF2B5EF4-FFF2-40B4-BE49-F238E27FC236}">
                <a16:creationId xmlns:a16="http://schemas.microsoft.com/office/drawing/2014/main" id="{41A4FDCF-B6C2-2DB2-BCB1-89D89ECCEB84}"/>
              </a:ext>
            </a:extLst>
          </p:cNvPr>
          <p:cNvGrpSpPr/>
          <p:nvPr/>
        </p:nvGrpSpPr>
        <p:grpSpPr>
          <a:xfrm>
            <a:off x="6208181" y="3178595"/>
            <a:ext cx="5390905" cy="1515435"/>
            <a:chOff x="6208181" y="3178595"/>
            <a:chExt cx="5390905" cy="1515435"/>
          </a:xfrm>
        </p:grpSpPr>
        <p:pic>
          <p:nvPicPr>
            <p:cNvPr id="23" name="Picture 22">
              <a:extLst>
                <a:ext uri="{FF2B5EF4-FFF2-40B4-BE49-F238E27FC236}">
                  <a16:creationId xmlns:a16="http://schemas.microsoft.com/office/drawing/2014/main" id="{939F620C-7259-2C94-8392-B0A3155394AF}"/>
                </a:ext>
              </a:extLst>
            </p:cNvPr>
            <p:cNvPicPr>
              <a:picLocks noChangeAspect="1"/>
            </p:cNvPicPr>
            <p:nvPr/>
          </p:nvPicPr>
          <p:blipFill>
            <a:blip r:embed="rId6"/>
            <a:stretch>
              <a:fillRect/>
            </a:stretch>
          </p:blipFill>
          <p:spPr>
            <a:xfrm>
              <a:off x="7291209" y="3178595"/>
              <a:ext cx="4307877" cy="1515435"/>
            </a:xfrm>
            <a:prstGeom prst="rect">
              <a:avLst/>
            </a:prstGeom>
          </p:spPr>
        </p:pic>
        <p:pic>
          <p:nvPicPr>
            <p:cNvPr id="39" name="Picture 38">
              <a:extLst>
                <a:ext uri="{FF2B5EF4-FFF2-40B4-BE49-F238E27FC236}">
                  <a16:creationId xmlns:a16="http://schemas.microsoft.com/office/drawing/2014/main" id="{F6E9A074-9B62-93F9-8DD4-52B15A7D4AA7}"/>
                </a:ext>
              </a:extLst>
            </p:cNvPr>
            <p:cNvPicPr>
              <a:picLocks noChangeAspect="1"/>
            </p:cNvPicPr>
            <p:nvPr/>
          </p:nvPicPr>
          <p:blipFill>
            <a:blip r:embed="rId7"/>
            <a:stretch>
              <a:fillRect/>
            </a:stretch>
          </p:blipFill>
          <p:spPr>
            <a:xfrm>
              <a:off x="6208181" y="3380954"/>
              <a:ext cx="1083017" cy="1150918"/>
            </a:xfrm>
            <a:prstGeom prst="rect">
              <a:avLst/>
            </a:prstGeom>
          </p:spPr>
        </p:pic>
      </p:grpSp>
    </p:spTree>
    <p:custDataLst>
      <p:tags r:id="rId1"/>
    </p:custDataLst>
    <p:extLst>
      <p:ext uri="{BB962C8B-B14F-4D97-AF65-F5344CB8AC3E}">
        <p14:creationId xmlns:p14="http://schemas.microsoft.com/office/powerpoint/2010/main" val="34381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Identification of transposon insertions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4" name="Picture 3" descr="Graphical user interface&#10;&#10;Description automatically generated with medium confidence">
            <a:extLst>
              <a:ext uri="{FF2B5EF4-FFF2-40B4-BE49-F238E27FC236}">
                <a16:creationId xmlns:a16="http://schemas.microsoft.com/office/drawing/2014/main" id="{5B42389D-D240-A0E5-79DD-7AF01F219AAB}"/>
              </a:ext>
            </a:extLst>
          </p:cNvPr>
          <p:cNvPicPr>
            <a:picLocks noChangeAspect="1"/>
          </p:cNvPicPr>
          <p:nvPr/>
        </p:nvPicPr>
        <p:blipFill rotWithShape="1">
          <a:blip r:embed="rId4"/>
          <a:srcRect l="23594" t="5607" r="19348" b="55985"/>
          <a:stretch/>
        </p:blipFill>
        <p:spPr>
          <a:xfrm>
            <a:off x="305752" y="1379817"/>
            <a:ext cx="5422561" cy="4723762"/>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45FE6639-B6DD-11F2-2114-50040FC90D38}"/>
              </a:ext>
            </a:extLst>
          </p:cNvPr>
          <p:cNvPicPr>
            <a:picLocks noChangeAspect="1"/>
          </p:cNvPicPr>
          <p:nvPr/>
        </p:nvPicPr>
        <p:blipFill rotWithShape="1">
          <a:blip r:embed="rId4"/>
          <a:srcRect l="23594" t="45797" r="19348" b="35152"/>
          <a:stretch/>
        </p:blipFill>
        <p:spPr>
          <a:xfrm>
            <a:off x="5836361" y="2480791"/>
            <a:ext cx="6069982" cy="2622837"/>
          </a:xfrm>
          <a:prstGeom prst="rect">
            <a:avLst/>
          </a:prstGeom>
        </p:spPr>
      </p:pic>
    </p:spTree>
    <p:custDataLst>
      <p:tags r:id="rId1"/>
    </p:custDataLst>
    <p:extLst>
      <p:ext uri="{BB962C8B-B14F-4D97-AF65-F5344CB8AC3E}">
        <p14:creationId xmlns:p14="http://schemas.microsoft.com/office/powerpoint/2010/main" val="2824185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Identification of transposon insertions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4" name="Picture 3">
            <a:extLst>
              <a:ext uri="{FF2B5EF4-FFF2-40B4-BE49-F238E27FC236}">
                <a16:creationId xmlns:a16="http://schemas.microsoft.com/office/drawing/2014/main" id="{1F5D7B2E-DA6C-6A5F-D9AC-3FBA994EAE4D}"/>
              </a:ext>
            </a:extLst>
          </p:cNvPr>
          <p:cNvPicPr>
            <a:picLocks noChangeAspect="1"/>
          </p:cNvPicPr>
          <p:nvPr/>
        </p:nvPicPr>
        <p:blipFill rotWithShape="1">
          <a:blip r:embed="rId4"/>
          <a:srcRect l="16881" t="8490" r="14668" b="38564"/>
          <a:stretch/>
        </p:blipFill>
        <p:spPr>
          <a:xfrm>
            <a:off x="1296860" y="1380565"/>
            <a:ext cx="4799139" cy="4803791"/>
          </a:xfrm>
          <a:prstGeom prst="rect">
            <a:avLst/>
          </a:prstGeom>
        </p:spPr>
      </p:pic>
      <p:pic>
        <p:nvPicPr>
          <p:cNvPr id="5" name="Picture 4">
            <a:extLst>
              <a:ext uri="{FF2B5EF4-FFF2-40B4-BE49-F238E27FC236}">
                <a16:creationId xmlns:a16="http://schemas.microsoft.com/office/drawing/2014/main" id="{E763E585-B6C1-0183-D0D6-400B66064CA6}"/>
              </a:ext>
            </a:extLst>
          </p:cNvPr>
          <p:cNvPicPr>
            <a:picLocks noChangeAspect="1"/>
          </p:cNvPicPr>
          <p:nvPr/>
        </p:nvPicPr>
        <p:blipFill rotWithShape="1">
          <a:blip r:embed="rId4"/>
          <a:srcRect l="16881" t="62565" r="14668" b="12576"/>
          <a:stretch/>
        </p:blipFill>
        <p:spPr>
          <a:xfrm>
            <a:off x="6586173" y="2768634"/>
            <a:ext cx="4597048" cy="2160445"/>
          </a:xfrm>
          <a:prstGeom prst="rect">
            <a:avLst/>
          </a:prstGeom>
        </p:spPr>
      </p:pic>
    </p:spTree>
    <p:custDataLst>
      <p:tags r:id="rId1"/>
    </p:custDataLst>
    <p:extLst>
      <p:ext uri="{BB962C8B-B14F-4D97-AF65-F5344CB8AC3E}">
        <p14:creationId xmlns:p14="http://schemas.microsoft.com/office/powerpoint/2010/main" val="234899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with low confidence">
            <a:extLst>
              <a:ext uri="{FF2B5EF4-FFF2-40B4-BE49-F238E27FC236}">
                <a16:creationId xmlns:a16="http://schemas.microsoft.com/office/drawing/2014/main" id="{9FEC1A89-74EF-13A9-3064-878CFC0C7219}"/>
              </a:ext>
            </a:extLst>
          </p:cNvPr>
          <p:cNvPicPr>
            <a:picLocks noChangeAspect="1"/>
          </p:cNvPicPr>
          <p:nvPr/>
        </p:nvPicPr>
        <p:blipFill rotWithShape="1">
          <a:blip r:embed="rId4"/>
          <a:srcRect l="5456" t="6902" r="40026" b="61702"/>
          <a:stretch/>
        </p:blipFill>
        <p:spPr>
          <a:xfrm>
            <a:off x="454329" y="1471205"/>
            <a:ext cx="6413398" cy="4779563"/>
          </a:xfrm>
          <a:prstGeom prst="rect">
            <a:avLst/>
          </a:prstGeom>
        </p:spPr>
      </p:pic>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Promoters and exons are potential candidates for insertion</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sp>
        <p:nvSpPr>
          <p:cNvPr id="10" name="TextBox 9">
            <a:extLst>
              <a:ext uri="{FF2B5EF4-FFF2-40B4-BE49-F238E27FC236}">
                <a16:creationId xmlns:a16="http://schemas.microsoft.com/office/drawing/2014/main" id="{CDB2E3FC-C3DF-CC69-8B53-21D6B2F4F957}"/>
              </a:ext>
            </a:extLst>
          </p:cNvPr>
          <p:cNvSpPr txBox="1"/>
          <p:nvPr/>
        </p:nvSpPr>
        <p:spPr>
          <a:xfrm>
            <a:off x="7480402" y="2523966"/>
            <a:ext cx="4496277"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t>Germline insertions except P-elements are under selection.</a:t>
            </a:r>
          </a:p>
          <a:p>
            <a:pPr marL="342900" indent="-342900">
              <a:buFont typeface="Arial" panose="020B0604020202020204" pitchFamily="34" charset="0"/>
              <a:buChar char="•"/>
            </a:pPr>
            <a:r>
              <a:rPr lang="en-US" sz="2000" dirty="0"/>
              <a:t>P-element highly favors promoter for insertion.</a:t>
            </a:r>
          </a:p>
          <a:p>
            <a:pPr marL="342900" indent="-342900">
              <a:buFont typeface="Arial" panose="020B0604020202020204" pitchFamily="34" charset="0"/>
              <a:buChar char="•"/>
            </a:pPr>
            <a:r>
              <a:rPr lang="en-US" sz="2000" dirty="0"/>
              <a:t>LTR transposons prefer promoters and exons.</a:t>
            </a:r>
          </a:p>
          <a:p>
            <a:pPr marL="342900" indent="-342900">
              <a:buFont typeface="Arial" panose="020B0604020202020204" pitchFamily="34" charset="0"/>
              <a:buChar char="•"/>
            </a:pPr>
            <a:r>
              <a:rPr lang="en-US" sz="2000" dirty="0"/>
              <a:t>I-element only shows a modest enrichment at promoter.</a:t>
            </a:r>
          </a:p>
        </p:txBody>
      </p:sp>
      <p:pic>
        <p:nvPicPr>
          <p:cNvPr id="12" name="Picture 11" descr="Graphical user interface&#10;&#10;Description automatically generated with medium confidence">
            <a:extLst>
              <a:ext uri="{FF2B5EF4-FFF2-40B4-BE49-F238E27FC236}">
                <a16:creationId xmlns:a16="http://schemas.microsoft.com/office/drawing/2014/main" id="{83C35566-83CB-437F-C175-642409CCD0C4}"/>
              </a:ext>
            </a:extLst>
          </p:cNvPr>
          <p:cNvPicPr>
            <a:picLocks noChangeAspect="1"/>
          </p:cNvPicPr>
          <p:nvPr/>
        </p:nvPicPr>
        <p:blipFill rotWithShape="1">
          <a:blip r:embed="rId5"/>
          <a:srcRect l="44078" t="45797" r="39554" b="50885"/>
          <a:stretch/>
        </p:blipFill>
        <p:spPr>
          <a:xfrm>
            <a:off x="3977417" y="1458933"/>
            <a:ext cx="2890310" cy="758511"/>
          </a:xfrm>
          <a:prstGeom prst="rect">
            <a:avLst/>
          </a:prstGeom>
        </p:spPr>
      </p:pic>
    </p:spTree>
    <p:custDataLst>
      <p:tags r:id="rId1"/>
    </p:custDataLst>
    <p:extLst>
      <p:ext uri="{BB962C8B-B14F-4D97-AF65-F5344CB8AC3E}">
        <p14:creationId xmlns:p14="http://schemas.microsoft.com/office/powerpoint/2010/main" val="3524991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908810-2ADE-A427-43B4-0083BD886255}"/>
              </a:ext>
            </a:extLst>
          </p:cNvPr>
          <p:cNvPicPr>
            <a:picLocks noChangeAspect="1"/>
          </p:cNvPicPr>
          <p:nvPr/>
        </p:nvPicPr>
        <p:blipFill rotWithShape="1">
          <a:blip r:embed="rId4"/>
          <a:srcRect l="3418" t="30476" r="45955" b="38608"/>
          <a:stretch/>
        </p:blipFill>
        <p:spPr>
          <a:xfrm>
            <a:off x="2506198" y="1278770"/>
            <a:ext cx="6487228" cy="5126593"/>
          </a:xfrm>
          <a:prstGeom prst="rect">
            <a:avLst/>
          </a:prstGeom>
        </p:spPr>
      </p:pic>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8993426" y="6395547"/>
            <a:ext cx="2983253" cy="400110"/>
          </a:xfrm>
          <a:prstGeom prst="rect">
            <a:avLst/>
          </a:prstGeom>
          <a:noFill/>
        </p:spPr>
        <p:txBody>
          <a:bodyPr wrap="none" rtlCol="0">
            <a:spAutoFit/>
          </a:bodyPr>
          <a:lstStyle/>
          <a:p>
            <a:r>
              <a:rPr lang="en-US" sz="2000" dirty="0"/>
              <a:t>Dec 2022, Epigenetics Club</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5" name="Picture 4">
            <a:extLst>
              <a:ext uri="{FF2B5EF4-FFF2-40B4-BE49-F238E27FC236}">
                <a16:creationId xmlns:a16="http://schemas.microsoft.com/office/drawing/2014/main" id="{345F7E63-3A74-E136-F86E-160B56575206}"/>
              </a:ext>
            </a:extLst>
          </p:cNvPr>
          <p:cNvPicPr>
            <a:picLocks noChangeAspect="1"/>
          </p:cNvPicPr>
          <p:nvPr/>
        </p:nvPicPr>
        <p:blipFill rotWithShape="1">
          <a:blip r:embed="rId5"/>
          <a:srcRect l="41825" t="46460" r="38093" b="51238"/>
          <a:stretch/>
        </p:blipFill>
        <p:spPr>
          <a:xfrm>
            <a:off x="6312033" y="1452668"/>
            <a:ext cx="2782013" cy="412717"/>
          </a:xfrm>
          <a:prstGeom prst="rect">
            <a:avLst/>
          </a:prstGeom>
        </p:spPr>
      </p:pic>
      <p:sp>
        <p:nvSpPr>
          <p:cNvPr id="14" name="Title 1">
            <a:extLst>
              <a:ext uri="{FF2B5EF4-FFF2-40B4-BE49-F238E27FC236}">
                <a16:creationId xmlns:a16="http://schemas.microsoft.com/office/drawing/2014/main" id="{889D0EF0-61D2-1376-73C7-CB3A1843B8E5}"/>
              </a:ext>
            </a:extLst>
          </p:cNvPr>
          <p:cNvSpPr>
            <a:spLocks noGrp="1"/>
          </p:cNvSpPr>
          <p:nvPr>
            <p:ph type="title"/>
          </p:nvPr>
        </p:nvSpPr>
        <p:spPr>
          <a:xfrm>
            <a:off x="838200" y="7591"/>
            <a:ext cx="10515600" cy="1306563"/>
          </a:xfrm>
        </p:spPr>
        <p:txBody>
          <a:bodyPr>
            <a:normAutofit/>
          </a:bodyPr>
          <a:lstStyle/>
          <a:p>
            <a:pPr algn="ctr"/>
            <a:r>
              <a:rPr lang="en-US" sz="3200" b="1" dirty="0"/>
              <a:t>Promoters and exons are potential candidates for insertion</a:t>
            </a:r>
          </a:p>
        </p:txBody>
      </p:sp>
    </p:spTree>
    <p:custDataLst>
      <p:tags r:id="rId1"/>
    </p:custDataLst>
    <p:extLst>
      <p:ext uri="{BB962C8B-B14F-4D97-AF65-F5344CB8AC3E}">
        <p14:creationId xmlns:p14="http://schemas.microsoft.com/office/powerpoint/2010/main" val="16365826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4"/>
</p:tagLst>
</file>

<file path=ppt/tags/tag10.xml><?xml version="1.0" encoding="utf-8"?>
<p:tagLst xmlns:a="http://schemas.openxmlformats.org/drawingml/2006/main" xmlns:r="http://schemas.openxmlformats.org/officeDocument/2006/relationships" xmlns:p="http://schemas.openxmlformats.org/presentationml/2006/main">
  <p:tag name="TIMING" val="|25.4"/>
</p:tagLst>
</file>

<file path=ppt/tags/tag11.xml><?xml version="1.0" encoding="utf-8"?>
<p:tagLst xmlns:a="http://schemas.openxmlformats.org/drawingml/2006/main" xmlns:r="http://schemas.openxmlformats.org/officeDocument/2006/relationships" xmlns:p="http://schemas.openxmlformats.org/presentationml/2006/main">
  <p:tag name="TIMING" val="|25.4"/>
</p:tagLst>
</file>

<file path=ppt/tags/tag12.xml><?xml version="1.0" encoding="utf-8"?>
<p:tagLst xmlns:a="http://schemas.openxmlformats.org/drawingml/2006/main" xmlns:r="http://schemas.openxmlformats.org/officeDocument/2006/relationships" xmlns:p="http://schemas.openxmlformats.org/presentationml/2006/main">
  <p:tag name="TIMING" val="|25.4"/>
</p:tagLst>
</file>

<file path=ppt/tags/tag13.xml><?xml version="1.0" encoding="utf-8"?>
<p:tagLst xmlns:a="http://schemas.openxmlformats.org/drawingml/2006/main" xmlns:r="http://schemas.openxmlformats.org/officeDocument/2006/relationships" xmlns:p="http://schemas.openxmlformats.org/presentationml/2006/main">
  <p:tag name="TIMING" val="|25.4"/>
</p:tagLst>
</file>

<file path=ppt/tags/tag14.xml><?xml version="1.0" encoding="utf-8"?>
<p:tagLst xmlns:a="http://schemas.openxmlformats.org/drawingml/2006/main" xmlns:r="http://schemas.openxmlformats.org/officeDocument/2006/relationships" xmlns:p="http://schemas.openxmlformats.org/presentationml/2006/main">
  <p:tag name="TIMING" val="|25.4"/>
</p:tagLst>
</file>

<file path=ppt/tags/tag15.xml><?xml version="1.0" encoding="utf-8"?>
<p:tagLst xmlns:a="http://schemas.openxmlformats.org/drawingml/2006/main" xmlns:r="http://schemas.openxmlformats.org/officeDocument/2006/relationships" xmlns:p="http://schemas.openxmlformats.org/presentationml/2006/main">
  <p:tag name="TIMING" val="|25.4"/>
</p:tagLst>
</file>

<file path=ppt/tags/tag16.xml><?xml version="1.0" encoding="utf-8"?>
<p:tagLst xmlns:a="http://schemas.openxmlformats.org/drawingml/2006/main" xmlns:r="http://schemas.openxmlformats.org/officeDocument/2006/relationships" xmlns:p="http://schemas.openxmlformats.org/presentationml/2006/main">
  <p:tag name="TIMING" val="|25.4"/>
</p:tagLst>
</file>

<file path=ppt/tags/tag2.xml><?xml version="1.0" encoding="utf-8"?>
<p:tagLst xmlns:a="http://schemas.openxmlformats.org/drawingml/2006/main" xmlns:r="http://schemas.openxmlformats.org/officeDocument/2006/relationships" xmlns:p="http://schemas.openxmlformats.org/presentationml/2006/main">
  <p:tag name="TIMING" val="|25.4"/>
</p:tagLst>
</file>

<file path=ppt/tags/tag3.xml><?xml version="1.0" encoding="utf-8"?>
<p:tagLst xmlns:a="http://schemas.openxmlformats.org/drawingml/2006/main" xmlns:r="http://schemas.openxmlformats.org/officeDocument/2006/relationships" xmlns:p="http://schemas.openxmlformats.org/presentationml/2006/main">
  <p:tag name="TIMING" val="|25.4"/>
</p:tagLst>
</file>

<file path=ppt/tags/tag4.xml><?xml version="1.0" encoding="utf-8"?>
<p:tagLst xmlns:a="http://schemas.openxmlformats.org/drawingml/2006/main" xmlns:r="http://schemas.openxmlformats.org/officeDocument/2006/relationships" xmlns:p="http://schemas.openxmlformats.org/presentationml/2006/main">
  <p:tag name="TIMING" val="|25.4"/>
</p:tagLst>
</file>

<file path=ppt/tags/tag5.xml><?xml version="1.0" encoding="utf-8"?>
<p:tagLst xmlns:a="http://schemas.openxmlformats.org/drawingml/2006/main" xmlns:r="http://schemas.openxmlformats.org/officeDocument/2006/relationships" xmlns:p="http://schemas.openxmlformats.org/presentationml/2006/main">
  <p:tag name="TIMING" val="|25.4"/>
</p:tagLst>
</file>

<file path=ppt/tags/tag6.xml><?xml version="1.0" encoding="utf-8"?>
<p:tagLst xmlns:a="http://schemas.openxmlformats.org/drawingml/2006/main" xmlns:r="http://schemas.openxmlformats.org/officeDocument/2006/relationships" xmlns:p="http://schemas.openxmlformats.org/presentationml/2006/main">
  <p:tag name="TIMING" val="|25.4"/>
</p:tagLst>
</file>

<file path=ppt/tags/tag7.xml><?xml version="1.0" encoding="utf-8"?>
<p:tagLst xmlns:a="http://schemas.openxmlformats.org/drawingml/2006/main" xmlns:r="http://schemas.openxmlformats.org/officeDocument/2006/relationships" xmlns:p="http://schemas.openxmlformats.org/presentationml/2006/main">
  <p:tag name="TIMING" val="|25.4"/>
</p:tagLst>
</file>

<file path=ppt/tags/tag8.xml><?xml version="1.0" encoding="utf-8"?>
<p:tagLst xmlns:a="http://schemas.openxmlformats.org/drawingml/2006/main" xmlns:r="http://schemas.openxmlformats.org/officeDocument/2006/relationships" xmlns:p="http://schemas.openxmlformats.org/presentationml/2006/main">
  <p:tag name="TIMING" val="|25.4"/>
</p:tagLst>
</file>

<file path=ppt/tags/tag9.xml><?xml version="1.0" encoding="utf-8"?>
<p:tagLst xmlns:a="http://schemas.openxmlformats.org/drawingml/2006/main" xmlns:r="http://schemas.openxmlformats.org/officeDocument/2006/relationships" xmlns:p="http://schemas.openxmlformats.org/presentationml/2006/main">
  <p:tag name="TIMING" val="|2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9290</TotalTime>
  <Words>2573</Words>
  <Application>Microsoft Macintosh PowerPoint</Application>
  <PresentationFormat>Widescreen</PresentationFormat>
  <Paragraphs>172</Paragraphs>
  <Slides>19</Slides>
  <Notes>19</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vt:lpstr>
      <vt:lpstr>Office Theme</vt:lpstr>
      <vt:lpstr>Epigenetics and Chromosomal Features Drive Transposon Insertion in Drosophila Melanogaster</vt:lpstr>
      <vt:lpstr>What is transposon?</vt:lpstr>
      <vt:lpstr>The preference of transposon insertion loci</vt:lpstr>
      <vt:lpstr>Where do transposons locate?</vt:lpstr>
      <vt:lpstr>Study the de novo transposon insertions?</vt:lpstr>
      <vt:lpstr>Identification of transposon insertions</vt:lpstr>
      <vt:lpstr>Identification of transposon insertions</vt:lpstr>
      <vt:lpstr>Promoters and exons are potential candidates for insertion</vt:lpstr>
      <vt:lpstr>Promoters and exons are potential candidates for insertion</vt:lpstr>
      <vt:lpstr>Promoters and exons are potential candidates for insertion</vt:lpstr>
      <vt:lpstr>LTR transposons prefer to insert into active genes</vt:lpstr>
      <vt:lpstr>Epigenetics features around de novo insertion sites</vt:lpstr>
      <vt:lpstr>Open chromatin drives P-element insertion</vt:lpstr>
      <vt:lpstr>H3K36me3 drives LTR transposon insertion</vt:lpstr>
      <vt:lpstr>Epigenetic features drive transposon insertions</vt:lpstr>
      <vt:lpstr>I-element favors centromere distal regions</vt:lpstr>
      <vt:lpstr>I-element favors centromere distal regions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Lack of Splicing Distinguishes piRNA-producing Transcripts from other RNAs in Mammals</dc:title>
  <dc:creator>Yu, Tianxiong</dc:creator>
  <cp:lastModifiedBy>Yu, Tianxiong</cp:lastModifiedBy>
  <cp:revision>73</cp:revision>
  <dcterms:created xsi:type="dcterms:W3CDTF">2022-03-16T18:32:54Z</dcterms:created>
  <dcterms:modified xsi:type="dcterms:W3CDTF">2022-12-07T20:35:22Z</dcterms:modified>
</cp:coreProperties>
</file>