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2" r:id="rId4"/>
    <p:sldId id="280" r:id="rId5"/>
    <p:sldId id="263" r:id="rId6"/>
    <p:sldId id="268" r:id="rId7"/>
    <p:sldId id="264" r:id="rId8"/>
    <p:sldId id="265" r:id="rId9"/>
    <p:sldId id="266" r:id="rId10"/>
    <p:sldId id="267" r:id="rId11"/>
    <p:sldId id="271" r:id="rId12"/>
    <p:sldId id="281" r:id="rId13"/>
    <p:sldId id="282" r:id="rId14"/>
    <p:sldId id="283" r:id="rId15"/>
    <p:sldId id="270" r:id="rId16"/>
    <p:sldId id="284" r:id="rId17"/>
    <p:sldId id="276" r:id="rId18"/>
    <p:sldId id="275" r:id="rId19"/>
    <p:sldId id="277" r:id="rId20"/>
    <p:sldId id="279" r:id="rId21"/>
    <p:sldId id="259"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3C6"/>
    <a:srgbClr val="C92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5"/>
    <p:restoredTop sz="82793"/>
  </p:normalViewPr>
  <p:slideViewPr>
    <p:cSldViewPr snapToGrid="0" snapToObjects="1">
      <p:cViewPr>
        <p:scale>
          <a:sx n="85" d="100"/>
          <a:sy n="85" d="100"/>
        </p:scale>
        <p:origin x="1256" y="824"/>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B4570-6CC3-6A4B-80AB-304B3AAFE7E2}" type="datetimeFigureOut">
              <a:rPr lang="en-US" smtClean="0"/>
              <a:t>3/17/22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5EA1E-AFDD-9F4E-AF2C-4E7A6BE944E5}" type="slidenum">
              <a:rPr lang="en-US" smtClean="0"/>
              <a:t>‹#›</a:t>
            </a:fld>
            <a:endParaRPr lang="en-US"/>
          </a:p>
        </p:txBody>
      </p:sp>
    </p:spTree>
    <p:extLst>
      <p:ext uri="{BB962C8B-B14F-4D97-AF65-F5344CB8AC3E}">
        <p14:creationId xmlns:p14="http://schemas.microsoft.com/office/powerpoint/2010/main" val="275774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Good morning everyone, I am </a:t>
            </a:r>
            <a:r>
              <a:rPr lang="en-US" sz="1200" b="0" i="0" u="none" strike="noStrike" kern="1200" dirty="0" err="1">
                <a:solidFill>
                  <a:schemeClr val="tx1"/>
                </a:solidFill>
                <a:effectLst/>
                <a:latin typeface="+mn-lt"/>
                <a:ea typeface="+mn-ea"/>
                <a:cs typeface="+mn-cs"/>
              </a:rPr>
              <a:t>Tianxiong</a:t>
            </a:r>
            <a:r>
              <a:rPr lang="en-US" sz="1200" b="0" i="0" u="none" strike="noStrike" kern="1200" dirty="0">
                <a:solidFill>
                  <a:schemeClr val="tx1"/>
                </a:solidFill>
                <a:effectLst/>
                <a:latin typeface="+mn-lt"/>
                <a:ea typeface="+mn-ea"/>
                <a:cs typeface="+mn-cs"/>
              </a:rPr>
              <a:t> Yu from </a:t>
            </a:r>
            <a:r>
              <a:rPr lang="en-US" sz="1200" b="0" i="0" u="none" strike="noStrike" kern="1200" dirty="0" err="1">
                <a:solidFill>
                  <a:schemeClr val="tx1"/>
                </a:solidFill>
                <a:effectLst/>
                <a:latin typeface="+mn-lt"/>
                <a:ea typeface="+mn-ea"/>
                <a:cs typeface="+mn-cs"/>
              </a:rPr>
              <a:t>Zhiping</a:t>
            </a:r>
            <a:r>
              <a:rPr lang="en-US" sz="1200" b="0" i="0" u="none" strike="noStrike" kern="1200" dirty="0">
                <a:solidFill>
                  <a:schemeClr val="tx1"/>
                </a:solidFill>
                <a:effectLst/>
                <a:latin typeface="+mn-lt"/>
                <a:ea typeface="+mn-ea"/>
                <a:cs typeface="+mn-cs"/>
              </a:rPr>
              <a:t> Weng lab in </a:t>
            </a:r>
            <a:r>
              <a:rPr lang="en-US" sz="1200" b="0" i="0" u="none" strike="noStrike" kern="1200" dirty="0" err="1">
                <a:solidFill>
                  <a:schemeClr val="tx1"/>
                </a:solidFill>
                <a:effectLst/>
                <a:latin typeface="+mn-lt"/>
                <a:ea typeface="+mn-ea"/>
                <a:cs typeface="+mn-cs"/>
              </a:rPr>
              <a:t>Umass</a:t>
            </a:r>
            <a:r>
              <a:rPr lang="en-US" sz="1200" b="0" i="0" u="none" strike="noStrike" kern="1200" dirty="0">
                <a:solidFill>
                  <a:schemeClr val="tx1"/>
                </a:solidFill>
                <a:effectLst/>
                <a:latin typeface="+mn-lt"/>
                <a:ea typeface="+mn-ea"/>
                <a:cs typeface="+mn-cs"/>
              </a:rPr>
              <a:t> Chan Medical School. First thank you for giving me the opportunity to present our recent study. Today I am going to talk a little about a specific class of lincRNA, which is called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and how are they distinguished from other RNAs.</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a:t>
            </a:fld>
            <a:endParaRPr lang="en-US"/>
          </a:p>
        </p:txBody>
      </p:sp>
    </p:spTree>
    <p:extLst>
      <p:ext uri="{BB962C8B-B14F-4D97-AF65-F5344CB8AC3E}">
        <p14:creationId xmlns:p14="http://schemas.microsoft.com/office/powerpoint/2010/main" val="410965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study is mainly focused on two species, mice and koala bear. We chose mice because there is a lot of published epigenetic data in the adult testis and manually-curated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 annotation. We also studied koala because there is a recently invaded gamma-retrovirus call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that has already begun to produce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So after collecting all the available data from public datasets like GEO and ENCODE, as well as sequencing the missing data by my colleagues, we have managed to identify the determinant feature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-producing transcripts.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10</a:t>
            </a:fld>
            <a:endParaRPr lang="en-US"/>
          </a:p>
        </p:txBody>
      </p:sp>
    </p:spTree>
    <p:extLst>
      <p:ext uri="{BB962C8B-B14F-4D97-AF65-F5344CB8AC3E}">
        <p14:creationId xmlns:p14="http://schemas.microsoft.com/office/powerpoint/2010/main" val="402777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After going through all the genetic and epigenetic features in the adult mice testis, we found long and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transcripts is a unique feature of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Here we show a density plot for the length of first exons of all types of genes. For protein-coding genes and other lincRNAs, the first exon length is usually between 200–300bps, and then immediately follows a splice site. Surprisingly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about half of them are </a:t>
            </a:r>
            <a:r>
              <a:rPr lang="en-US" sz="1200" b="0" i="0" u="none" strike="noStrike" kern="1200" dirty="0" err="1">
                <a:solidFill>
                  <a:schemeClr val="tx1"/>
                </a:solidFill>
                <a:effectLst/>
                <a:latin typeface="+mn-lt"/>
                <a:ea typeface="+mn-ea"/>
                <a:cs typeface="+mn-cs"/>
              </a:rPr>
              <a:t>intronless</a:t>
            </a:r>
            <a:r>
              <a:rPr lang="en-US" sz="1200" b="0" i="0" u="none" strike="noStrike" kern="1200" dirty="0">
                <a:solidFill>
                  <a:schemeClr val="tx1"/>
                </a:solidFill>
                <a:effectLst/>
                <a:latin typeface="+mn-lt"/>
                <a:ea typeface="+mn-ea"/>
                <a:cs typeface="+mn-cs"/>
              </a:rPr>
              <a:t> without any splicing, and these </a:t>
            </a:r>
            <a:r>
              <a:rPr lang="en-US" sz="1200" b="0" i="0" u="none" strike="noStrike" kern="1200" dirty="0" err="1">
                <a:solidFill>
                  <a:schemeClr val="tx1"/>
                </a:solidFill>
                <a:effectLst/>
                <a:latin typeface="+mn-lt"/>
                <a:ea typeface="+mn-ea"/>
                <a:cs typeface="+mn-cs"/>
              </a:rPr>
              <a:t>intronless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have a very long first-exon that exceeds 10 thousand base pairs. The intron-containing ones are more like typical protein-coding genes and lincRNAs.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11</a:t>
            </a:fld>
            <a:endParaRPr lang="en-US"/>
          </a:p>
        </p:txBody>
      </p:sp>
    </p:spTree>
    <p:extLst>
      <p:ext uri="{BB962C8B-B14F-4D97-AF65-F5344CB8AC3E}">
        <p14:creationId xmlns:p14="http://schemas.microsoft.com/office/powerpoint/2010/main" val="289776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After going through all the genetic and epigenetic features in the adult mice testis, we found long and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transcripts is a unique feature of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Here we show a density plot for the length of first exons of all types of genes. For protein-coding genes and other lincRNAs, the first exon length is usually between 200–300bps, and then immediately follows a splice site. Surprisingly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about half of them are </a:t>
            </a:r>
            <a:r>
              <a:rPr lang="en-US" sz="1200" b="0" i="0" u="none" strike="noStrike" kern="1200" dirty="0" err="1">
                <a:solidFill>
                  <a:schemeClr val="tx1"/>
                </a:solidFill>
                <a:effectLst/>
                <a:latin typeface="+mn-lt"/>
                <a:ea typeface="+mn-ea"/>
                <a:cs typeface="+mn-cs"/>
              </a:rPr>
              <a:t>intronless</a:t>
            </a:r>
            <a:r>
              <a:rPr lang="en-US" sz="1200" b="0" i="0" u="none" strike="noStrike" kern="1200" dirty="0">
                <a:solidFill>
                  <a:schemeClr val="tx1"/>
                </a:solidFill>
                <a:effectLst/>
                <a:latin typeface="+mn-lt"/>
                <a:ea typeface="+mn-ea"/>
                <a:cs typeface="+mn-cs"/>
              </a:rPr>
              <a:t> without any splicing, and these </a:t>
            </a:r>
            <a:r>
              <a:rPr lang="en-US" sz="1200" b="0" i="0" u="none" strike="noStrike" kern="1200" dirty="0" err="1">
                <a:solidFill>
                  <a:schemeClr val="tx1"/>
                </a:solidFill>
                <a:effectLst/>
                <a:latin typeface="+mn-lt"/>
                <a:ea typeface="+mn-ea"/>
                <a:cs typeface="+mn-cs"/>
              </a:rPr>
              <a:t>intronless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have a very long first-exon that exceeds 10 thousand base pairs. The intron-containing ones are more like typical protein-coding genes and lincRNAs.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12</a:t>
            </a:fld>
            <a:endParaRPr lang="en-US"/>
          </a:p>
        </p:txBody>
      </p:sp>
    </p:spTree>
    <p:extLst>
      <p:ext uri="{BB962C8B-B14F-4D97-AF65-F5344CB8AC3E}">
        <p14:creationId xmlns:p14="http://schemas.microsoft.com/office/powerpoint/2010/main" val="2808104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then separated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into two groups, one with a long first exon that lacked splicing and one with a short first exon. By analyzing the epigenome data, we also found those long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are specifically decorated by broad histone acylation. Typically as an active </a:t>
            </a:r>
            <a:r>
              <a:rPr lang="en-US" sz="1200" b="0" i="0" u="none" strike="noStrike" kern="1200" dirty="0" err="1">
                <a:solidFill>
                  <a:schemeClr val="tx1"/>
                </a:solidFill>
                <a:effectLst/>
                <a:latin typeface="+mn-lt"/>
                <a:ea typeface="+mn-ea"/>
                <a:cs typeface="+mn-cs"/>
              </a:rPr>
              <a:t>mark,which</a:t>
            </a:r>
            <a:r>
              <a:rPr lang="en-US" sz="1200" b="0" i="0" u="none" strike="noStrike" kern="1200" dirty="0">
                <a:solidFill>
                  <a:schemeClr val="tx1"/>
                </a:solidFill>
                <a:effectLst/>
                <a:latin typeface="+mn-lt"/>
                <a:ea typeface="+mn-ea"/>
                <a:cs typeface="+mn-cs"/>
              </a:rPr>
              <a:t> is shown in the right figure, histone acylation is enriched at the promoter of active genes, as shown here for protein-coding genes, other lincRNAs and even short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However, for long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which lack splicing, histone acylation not only enriches at the promoters but also extends to their gene bodies, even at 50 thousand base pairs downstream TSS.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13</a:t>
            </a:fld>
            <a:endParaRPr lang="en-US"/>
          </a:p>
        </p:txBody>
      </p:sp>
    </p:spTree>
    <p:extLst>
      <p:ext uri="{BB962C8B-B14F-4D97-AF65-F5344CB8AC3E}">
        <p14:creationId xmlns:p14="http://schemas.microsoft.com/office/powerpoint/2010/main" val="56373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then separated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into two groups, one with a long first exon that lacked splicing and one with a short first exon. By analyzing the epigenome data, we also found those long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are specifically decorated by broad histone acylation. Typically as an active </a:t>
            </a:r>
            <a:r>
              <a:rPr lang="en-US" sz="1200" b="0" i="0" u="none" strike="noStrike" kern="1200" dirty="0" err="1">
                <a:solidFill>
                  <a:schemeClr val="tx1"/>
                </a:solidFill>
                <a:effectLst/>
                <a:latin typeface="+mn-lt"/>
                <a:ea typeface="+mn-ea"/>
                <a:cs typeface="+mn-cs"/>
              </a:rPr>
              <a:t>mark,which</a:t>
            </a:r>
            <a:r>
              <a:rPr lang="en-US" sz="1200" b="0" i="0" u="none" strike="noStrike" kern="1200" dirty="0">
                <a:solidFill>
                  <a:schemeClr val="tx1"/>
                </a:solidFill>
                <a:effectLst/>
                <a:latin typeface="+mn-lt"/>
                <a:ea typeface="+mn-ea"/>
                <a:cs typeface="+mn-cs"/>
              </a:rPr>
              <a:t> is shown in the right figure, histone acylation is enriched at the promoter of active genes, as shown here for protein-coding genes, other lincRNAs and even short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However, for long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which lack splicing, histone acylation not only enriches at the promoters but also extends to their gene bodies, even at 50 thousand base pairs downstream TSS.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14</a:t>
            </a:fld>
            <a:endParaRPr lang="en-US"/>
          </a:p>
        </p:txBody>
      </p:sp>
    </p:spTree>
    <p:extLst>
      <p:ext uri="{BB962C8B-B14F-4D97-AF65-F5344CB8AC3E}">
        <p14:creationId xmlns:p14="http://schemas.microsoft.com/office/powerpoint/2010/main" val="169106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Beyond histone modification, we also analyzed the THO complex, which is a known nuclear export complex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in fruit flies, and we are eager to see whether THO have something to do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-producing transcripts in mammals. The right figure compares the signal of THO RIP-seq data and the IgG control data for all genes separated by different types. While there is no significant enrichment of THO binding over control for mRNA, lincRNA, which is marked in black, and short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which is marked in pink. Those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lacking splicing and have long first exons, which are marked in red shown significant THO complex binding, which suggests THO complex might be able to specifically recognize and bind transcripts lack splicing and handle them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15</a:t>
            </a:fld>
            <a:endParaRPr lang="en-US"/>
          </a:p>
        </p:txBody>
      </p:sp>
    </p:spTree>
    <p:extLst>
      <p:ext uri="{BB962C8B-B14F-4D97-AF65-F5344CB8AC3E}">
        <p14:creationId xmlns:p14="http://schemas.microsoft.com/office/powerpoint/2010/main" val="182224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Beyond histone modification, we also analyzed the THO complex, which is a known nuclear export complex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in fruit flies, and we are eager to see whether THO have something to do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-producing transcripts in mammals. The right figure compares the signal of THO RIP-seq data and the IgG control data for all genes separated by different types. While there is no significant enrichment of THO binding over control for mRNA, lincRNA, which is marked in black, and short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which is marked in pink. Those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lacking splicing and have long first exons, which are marked in red shown significant THO complex binding, which suggests THO complex might be able to specifically recognize and bind transcripts lack splicing and handle them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16</a:t>
            </a:fld>
            <a:endParaRPr lang="en-US"/>
          </a:p>
        </p:txBody>
      </p:sp>
    </p:spTree>
    <p:extLst>
      <p:ext uri="{BB962C8B-B14F-4D97-AF65-F5344CB8AC3E}">
        <p14:creationId xmlns:p14="http://schemas.microsoft.com/office/powerpoint/2010/main" val="4352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Then we turned into koalas. In koalas, the koala retrovirus expresses two isoforms, one is spliced to translate into envelope, and other one is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to make gag and pol and form the virus genome. Our data and analysis showed only the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transcript is processed into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From the RNA-seq we can see most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transcripts are spliced, with the splicing index at 5. However, for the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sequenced from small RNA libraries, they are evenly distributed across the whole koala retrovirus genome, and the splicing index is way smaller than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transcripts inferred by RNA-seq, suggesting the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are mainly produced from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transcripts.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18</a:t>
            </a:fld>
            <a:endParaRPr lang="en-US"/>
          </a:p>
        </p:txBody>
      </p:sp>
    </p:spTree>
    <p:extLst>
      <p:ext uri="{BB962C8B-B14F-4D97-AF65-F5344CB8AC3E}">
        <p14:creationId xmlns:p14="http://schemas.microsoft.com/office/powerpoint/2010/main" val="153111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My colleagues also did RIP-seq for the THO complex in koala testis. When comparing the THO binding signal to IgG control, we didn't see enrichment at both ends of the </a:t>
            </a:r>
            <a:r>
              <a:rPr lang="en-US" sz="1200" b="0" i="0" u="none" strike="noStrike" kern="1200" dirty="0" err="1">
                <a:solidFill>
                  <a:schemeClr val="tx1"/>
                </a:solidFill>
                <a:effectLst/>
                <a:latin typeface="+mn-lt"/>
                <a:ea typeface="+mn-ea"/>
                <a:cs typeface="+mn-cs"/>
              </a:rPr>
              <a:t>KoRV</a:t>
            </a:r>
            <a:r>
              <a:rPr lang="en-US" sz="1200" b="0" i="0" u="none" strike="noStrike" kern="1200" dirty="0">
                <a:solidFill>
                  <a:schemeClr val="tx1"/>
                </a:solidFill>
                <a:effectLst/>
                <a:latin typeface="+mn-lt"/>
                <a:ea typeface="+mn-ea"/>
                <a:cs typeface="+mn-cs"/>
              </a:rPr>
              <a:t> genome. But we did find significant enrichment at the gag and pol regions, which is specific to the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transcript. We can also see there is more splicing in the control data compare to the THO RIP-seq data, which is indicated by the splicing index. So together, the data also support our hypothesis that the THO complex can specifically recognize long and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transcripts and send them 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 to process into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20</a:t>
            </a:fld>
            <a:endParaRPr lang="en-US"/>
          </a:p>
        </p:txBody>
      </p:sp>
    </p:spTree>
    <p:extLst>
      <p:ext uri="{BB962C8B-B14F-4D97-AF65-F5344CB8AC3E}">
        <p14:creationId xmlns:p14="http://schemas.microsoft.com/office/powerpoint/2010/main" val="106882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conclusion, we’ve performed integrative analysis for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-producing transcripts in both mice and koalas, and found that lack of splicing is a unified feature that distinguishes both long first exon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a:t>
            </a:r>
            <a:r>
              <a:rPr lang="en-US" sz="1200" b="0" i="0" u="none" strike="noStrike" kern="1200" dirty="0" err="1">
                <a:solidFill>
                  <a:schemeClr val="tx1"/>
                </a:solidFill>
                <a:effectLst/>
                <a:latin typeface="+mn-lt"/>
                <a:ea typeface="+mn-ea"/>
                <a:cs typeface="+mn-cs"/>
              </a:rPr>
              <a:t>unspliced</a:t>
            </a:r>
            <a:r>
              <a:rPr lang="en-US" sz="1200" b="0" i="0" u="none" strike="noStrike" kern="1200" dirty="0">
                <a:solidFill>
                  <a:schemeClr val="tx1"/>
                </a:solidFill>
                <a:effectLst/>
                <a:latin typeface="+mn-lt"/>
                <a:ea typeface="+mn-ea"/>
                <a:cs typeface="+mn-cs"/>
              </a:rPr>
              <a:t> endogenous retrovirus transcripts from other RNAs. And this feature can be recognized by THO complex, which might help the nuclear export and handle them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21</a:t>
            </a:fld>
            <a:endParaRPr lang="en-US"/>
          </a:p>
        </p:txBody>
      </p:sp>
    </p:spTree>
    <p:extLst>
      <p:ext uri="{BB962C8B-B14F-4D97-AF65-F5344CB8AC3E}">
        <p14:creationId xmlns:p14="http://schemas.microsoft.com/office/powerpoint/2010/main" val="33848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is a class of small RNA that is different from miRNAs and siRNAs. They are a little bit longer, 24–32nt, and as the full name is PIWI-interacting RNAs, we assume they can interact with PIWI proteins. Together with PIWI, the PIWI-</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complex is very important for the integrity of metazoan genomes, it can either silence transposons and regulate mRNAs inside nuclear and outside nuclear in the cytoplasm.</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2</a:t>
            </a:fld>
            <a:endParaRPr lang="en-US"/>
          </a:p>
        </p:txBody>
      </p:sp>
    </p:spTree>
    <p:extLst>
      <p:ext uri="{BB962C8B-B14F-4D97-AF65-F5344CB8AC3E}">
        <p14:creationId xmlns:p14="http://schemas.microsoft.com/office/powerpoint/2010/main" val="244896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Lastly, I want to thank every person involved in our study. Especially my mentors </a:t>
            </a:r>
            <a:r>
              <a:rPr lang="en-US" sz="1200" b="0" i="0" u="none" strike="noStrike" kern="1200" dirty="0" err="1">
                <a:solidFill>
                  <a:schemeClr val="tx1"/>
                </a:solidFill>
                <a:effectLst/>
                <a:latin typeface="+mn-lt"/>
                <a:ea typeface="+mn-ea"/>
                <a:cs typeface="+mn-cs"/>
              </a:rPr>
              <a:t>Zhiping</a:t>
            </a:r>
            <a:r>
              <a:rPr lang="en-US" sz="1200" b="0" i="0" u="none" strike="noStrike" kern="1200" dirty="0">
                <a:solidFill>
                  <a:schemeClr val="tx1"/>
                </a:solidFill>
                <a:effectLst/>
                <a:latin typeface="+mn-lt"/>
                <a:ea typeface="+mn-ea"/>
                <a:cs typeface="+mn-cs"/>
              </a:rPr>
              <a:t> Weng, Bill </a:t>
            </a:r>
            <a:r>
              <a:rPr lang="en-US" sz="1200" b="0" i="0" u="none" strike="noStrike" kern="1200" dirty="0" err="1">
                <a:solidFill>
                  <a:schemeClr val="tx1"/>
                </a:solidFill>
                <a:effectLst/>
                <a:latin typeface="+mn-lt"/>
                <a:ea typeface="+mn-ea"/>
                <a:cs typeface="+mn-cs"/>
              </a:rPr>
              <a:t>Theurkauf</a:t>
            </a:r>
            <a:r>
              <a:rPr lang="en-US" sz="1200" b="0" i="0" u="none" strike="noStrike" kern="1200" dirty="0">
                <a:solidFill>
                  <a:schemeClr val="tx1"/>
                </a:solidFill>
                <a:effectLst/>
                <a:latin typeface="+mn-lt"/>
                <a:ea typeface="+mn-ea"/>
                <a:cs typeface="+mn-cs"/>
              </a:rPr>
              <a:t>, and Phil </a:t>
            </a:r>
            <a:r>
              <a:rPr lang="en-US" sz="1200" b="0" i="0" u="none" strike="noStrike" kern="1200" dirty="0" err="1">
                <a:solidFill>
                  <a:schemeClr val="tx1"/>
                </a:solidFill>
                <a:effectLst/>
                <a:latin typeface="+mn-lt"/>
                <a:ea typeface="+mn-ea"/>
                <a:cs typeface="+mn-cs"/>
              </a:rPr>
              <a:t>Zamore</a:t>
            </a:r>
            <a:r>
              <a:rPr lang="en-US" sz="1200" b="0" i="0" u="none" strike="noStrike" kern="1200" dirty="0">
                <a:solidFill>
                  <a:schemeClr val="tx1"/>
                </a:solidFill>
                <a:effectLst/>
                <a:latin typeface="+mn-lt"/>
                <a:ea typeface="+mn-ea"/>
                <a:cs typeface="+mn-cs"/>
              </a:rPr>
              <a:t>, and my colleagues </a:t>
            </a:r>
            <a:r>
              <a:rPr lang="en-US" sz="1200" b="0" i="0" u="none" strike="noStrike" kern="1200" dirty="0" err="1">
                <a:solidFill>
                  <a:schemeClr val="tx1"/>
                </a:solidFill>
                <a:effectLst/>
                <a:latin typeface="+mn-lt"/>
                <a:ea typeface="+mn-ea"/>
                <a:cs typeface="+mn-cs"/>
              </a:rPr>
              <a:t>Kaili</a:t>
            </a:r>
            <a:r>
              <a:rPr lang="en-US" sz="1200" b="0" i="0" u="none" strike="noStrike" kern="1200" dirty="0">
                <a:solidFill>
                  <a:schemeClr val="tx1"/>
                </a:solidFill>
                <a:effectLst/>
                <a:latin typeface="+mn-lt"/>
                <a:ea typeface="+mn-ea"/>
                <a:cs typeface="+mn-cs"/>
              </a:rPr>
              <a:t> and Birgit. I also want to thank the Symposium </a:t>
            </a:r>
            <a:r>
              <a:rPr lang="en-US" sz="1200" b="0" i="0" u="none" strike="noStrike" kern="1200" dirty="0" err="1">
                <a:solidFill>
                  <a:schemeClr val="tx1"/>
                </a:solidFill>
                <a:effectLst/>
                <a:latin typeface="+mn-lt"/>
                <a:ea typeface="+mn-ea"/>
                <a:cs typeface="+mn-cs"/>
              </a:rPr>
              <a:t>committes</a:t>
            </a:r>
            <a:r>
              <a:rPr lang="en-US" sz="1200" b="0" i="0" u="none" strike="noStrike" kern="1200" dirty="0">
                <a:solidFill>
                  <a:schemeClr val="tx1"/>
                </a:solidFill>
                <a:effectLst/>
                <a:latin typeface="+mn-lt"/>
                <a:ea typeface="+mn-ea"/>
                <a:cs typeface="+mn-cs"/>
              </a:rPr>
              <a:t>, and thank you all for your time and attention. And I would be happy to take any questions.</a:t>
            </a: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22</a:t>
            </a:fld>
            <a:endParaRPr lang="en-US"/>
          </a:p>
        </p:txBody>
      </p:sp>
    </p:spTree>
    <p:extLst>
      <p:ext uri="{BB962C8B-B14F-4D97-AF65-F5344CB8AC3E}">
        <p14:creationId xmlns:p14="http://schemas.microsoft.com/office/powerpoint/2010/main" val="228014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is a class of small RNA that is different from miRNAs and siRNAs. They are a little bit longer, 24–32nt, and as the full name is PIWI-interacting RNAs, we assume they can interact with PIWI proteins. Together with PIWI, the PIWI-</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complex is very important for the integrity of metazoan genomes, it can either silence transposons and regulate mRNAs inside nuclear and outside nuclear in the cytoplasm.</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3</a:t>
            </a:fld>
            <a:endParaRPr lang="en-US"/>
          </a:p>
        </p:txBody>
      </p:sp>
    </p:spTree>
    <p:extLst>
      <p:ext uri="{BB962C8B-B14F-4D97-AF65-F5344CB8AC3E}">
        <p14:creationId xmlns:p14="http://schemas.microsoft.com/office/powerpoint/2010/main" val="377097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Most of the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in mammals are produced in the germ cells after the meiosis enters the “pachytene” stage. Thus, our research will focus on the adult testis of animals which are mainly occupied by germ cells after pachytene stage.</a:t>
            </a:r>
            <a:endParaRPr lang="en-US" b="0" dirty="0">
              <a:effectLst/>
            </a:endParaRPr>
          </a:p>
          <a:p>
            <a:pPr rtl="0"/>
            <a:r>
              <a:rPr lang="en-US" sz="1200" b="0" i="0" u="none" strike="noStrike" kern="1200" dirty="0">
                <a:solidFill>
                  <a:schemeClr val="tx1"/>
                </a:solidFill>
                <a:effectLst/>
                <a:latin typeface="+mn-lt"/>
                <a:ea typeface="+mn-ea"/>
                <a:cs typeface="+mn-cs"/>
              </a:rPr>
              <a:t>As expected, because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pathway is so important in germ cell development, disrupt of this pathway always leads to infertility.</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4</a:t>
            </a:fld>
            <a:endParaRPr lang="en-US"/>
          </a:p>
        </p:txBody>
      </p:sp>
    </p:spTree>
    <p:extLst>
      <p:ext uri="{BB962C8B-B14F-4D97-AF65-F5344CB8AC3E}">
        <p14:creationId xmlns:p14="http://schemas.microsoft.com/office/powerpoint/2010/main" val="86755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Most of the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in mammals are produced in the germ cells after the meiosis enters the “pachytene” stage. Thus, our research will focus on the adult testis of animals which are mainly occupied by germ cells after pachytene stage.</a:t>
            </a:r>
            <a:endParaRPr lang="en-US" b="0" dirty="0">
              <a:effectLst/>
            </a:endParaRPr>
          </a:p>
          <a:p>
            <a:pPr rtl="0"/>
            <a:r>
              <a:rPr lang="en-US" sz="1200" b="0" i="0" u="none" strike="noStrike" kern="1200" dirty="0">
                <a:solidFill>
                  <a:schemeClr val="tx1"/>
                </a:solidFill>
                <a:effectLst/>
                <a:latin typeface="+mn-lt"/>
                <a:ea typeface="+mn-ea"/>
                <a:cs typeface="+mn-cs"/>
              </a:rPr>
              <a:t>As expected, because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pathway is so important in germ cell development, disrupt of this pathway always leads to infertility.</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5</a:t>
            </a:fld>
            <a:endParaRPr lang="en-US"/>
          </a:p>
        </p:txBody>
      </p:sp>
    </p:spTree>
    <p:extLst>
      <p:ext uri="{BB962C8B-B14F-4D97-AF65-F5344CB8AC3E}">
        <p14:creationId xmlns:p14="http://schemas.microsoft.com/office/powerpoint/2010/main" val="264913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adult testis,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are not randomly produced across the whole genome. Instead, most of the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are processed from about a hundred discrete intergenic clusters, which are called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Some studies also showed that endogenous retroviruses can also be the source of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6</a:t>
            </a:fld>
            <a:endParaRPr lang="en-US"/>
          </a:p>
        </p:txBody>
      </p:sp>
    </p:spTree>
    <p:extLst>
      <p:ext uri="{BB962C8B-B14F-4D97-AF65-F5344CB8AC3E}">
        <p14:creationId xmlns:p14="http://schemas.microsoft.com/office/powerpoint/2010/main" val="156653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are typical Pol II transcribed genes. When Pol II and transcription factors bind to their promoters,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will be transcribed into 5’ capped and 3’ polyadenylated transcripts, which is exactly the same as protein-coding genes. However,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will enter totally different fates. While mRNAs is translated into proteins in cytoplasm,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are exported from nuclear and processed into mature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which are needed for germ cell development.</a:t>
            </a:r>
            <a:endParaRPr lang="en-US" b="0" dirty="0">
              <a:effectLst/>
            </a:endParaRPr>
          </a:p>
          <a:p>
            <a:pPr rtl="0"/>
            <a:r>
              <a:rPr lang="en-US" sz="1200" b="0" i="0" u="none" strike="noStrike" kern="1200" dirty="0">
                <a:solidFill>
                  <a:schemeClr val="tx1"/>
                </a:solidFill>
                <a:effectLst/>
                <a:latin typeface="+mn-lt"/>
                <a:ea typeface="+mn-ea"/>
                <a:cs typeface="+mn-cs"/>
              </a:rPr>
              <a:t>So here comes a question, what is the difference between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And what feature determines a transcript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7</a:t>
            </a:fld>
            <a:endParaRPr lang="en-US"/>
          </a:p>
        </p:txBody>
      </p:sp>
    </p:spTree>
    <p:extLst>
      <p:ext uri="{BB962C8B-B14F-4D97-AF65-F5344CB8AC3E}">
        <p14:creationId xmlns:p14="http://schemas.microsoft.com/office/powerpoint/2010/main" val="73080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are typical Pol II transcribed genes. When Pol II and transcription factors bind to their promoters,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will be transcribed into 5’ capped and 3’ polyadenylated transcripts, which is exactly the same as protein-coding genes. However,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will enter totally different fates. While mRNAs is translated into proteins in cytoplasm,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are exported from nuclear and processed into mature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which are needed for germ cell development.</a:t>
            </a:r>
            <a:endParaRPr lang="en-US" b="0" dirty="0">
              <a:effectLst/>
            </a:endParaRPr>
          </a:p>
          <a:p>
            <a:pPr rtl="0"/>
            <a:r>
              <a:rPr lang="en-US" sz="1200" b="0" i="0" u="none" strike="noStrike" kern="1200" dirty="0">
                <a:solidFill>
                  <a:schemeClr val="tx1"/>
                </a:solidFill>
                <a:effectLst/>
                <a:latin typeface="+mn-lt"/>
                <a:ea typeface="+mn-ea"/>
                <a:cs typeface="+mn-cs"/>
              </a:rPr>
              <a:t>So here comes a question, what is the difference between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And what feature determines a transcript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8</a:t>
            </a:fld>
            <a:endParaRPr lang="en-US"/>
          </a:p>
        </p:txBody>
      </p:sp>
    </p:spTree>
    <p:extLst>
      <p:ext uri="{BB962C8B-B14F-4D97-AF65-F5344CB8AC3E}">
        <p14:creationId xmlns:p14="http://schemas.microsoft.com/office/powerpoint/2010/main" val="321281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are typical Pol II transcribed genes. When Pol II and transcription factors bind to their promoters,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will be transcribed into 5’ capped and 3’ polyadenylated transcripts, which is exactly the same as protein-coding genes. However,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will enter totally different fates. While mRNAs is translated into proteins in cytoplasm,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are exported from nuclear and processed into mature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which are needed for germ cell development.</a:t>
            </a:r>
            <a:endParaRPr lang="en-US" b="0" dirty="0">
              <a:effectLst/>
            </a:endParaRPr>
          </a:p>
          <a:p>
            <a:pPr rtl="0"/>
            <a:r>
              <a:rPr lang="en-US" sz="1200" b="0" i="0" u="none" strike="noStrike" kern="1200" dirty="0">
                <a:solidFill>
                  <a:schemeClr val="tx1"/>
                </a:solidFill>
                <a:effectLst/>
                <a:latin typeface="+mn-lt"/>
                <a:ea typeface="+mn-ea"/>
                <a:cs typeface="+mn-cs"/>
              </a:rPr>
              <a:t>So here comes a question, what is the difference between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transcripts and mRNAs? And what feature determines a transcript into the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biogenesis pathway.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315EA1E-AFDD-9F4E-AF2C-4E7A6BE944E5}" type="slidenum">
              <a:rPr lang="en-US" smtClean="0"/>
              <a:t>9</a:t>
            </a:fld>
            <a:endParaRPr lang="en-US"/>
          </a:p>
        </p:txBody>
      </p:sp>
    </p:spTree>
    <p:extLst>
      <p:ext uri="{BB962C8B-B14F-4D97-AF65-F5344CB8AC3E}">
        <p14:creationId xmlns:p14="http://schemas.microsoft.com/office/powerpoint/2010/main" val="2877338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27EF-EF89-8D4C-AD9C-770409F38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CFAF6-4643-7844-9E5B-B12D49A9E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42A263-21DF-1C44-AA45-C9C1CCF6702A}"/>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391CA9C1-ACEB-2446-AD4B-547D6C1C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ABB09-AA80-604A-B7D5-B0AB694962A3}"/>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8309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905D-936A-684F-8B8A-68EF941D7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A00D6-121F-E545-9AD5-A4858C6B9E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412B9-7163-BE4A-968E-4FCC5BDD2295}"/>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E0CEC3EE-5E76-2B45-AE47-E68403F55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DAA-7C6F-2542-ADC1-9C44B8FC6D21}"/>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6338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E693-22E2-6F4D-B098-57C23717A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7B05C-6499-0740-AB7D-8C85B39EE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710DB-FAC5-DC47-8137-14719E94EBCA}"/>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1FF8FD56-1A90-CD40-A248-FA28FC820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F72F7-90B7-144A-AB87-CE8A64A620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091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6CDC-53CA-724F-B772-CC01806CC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3ACDE-77D2-FF47-AD1A-5638C4E56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8F6A9-D095-6B44-9211-BA0D615DE1AF}"/>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1929B095-C4B3-0844-939F-A1391E546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366B-4060-184F-AB53-7AC51733081B}"/>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7633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EC26-D931-7D4C-9E6A-93B59738D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8DAE3B-6A14-554A-96CA-671D742E7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ECDF7-F0BE-484A-804E-A93C14EBA2D1}"/>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FEAB6B6B-5248-EB48-862C-D92BABBCA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18BB9-BF9C-EA48-A831-594D4102C138}"/>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4567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3572-E140-544C-9354-4C0E98892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D37E3-58E1-4743-921B-8D1176CDB4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5E4A3-50B7-B541-ADCF-90F41BEC4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43B16-FEBE-464C-B6A0-EDC8F6D41005}"/>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6" name="Footer Placeholder 5">
            <a:extLst>
              <a:ext uri="{FF2B5EF4-FFF2-40B4-BE49-F238E27FC236}">
                <a16:creationId xmlns:a16="http://schemas.microsoft.com/office/drawing/2014/main" id="{50654AFE-F1DE-6E49-8E66-4F44CB583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5F6CF-034A-8E48-9911-240BD9F12B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69542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471-94AC-5143-AF6C-A4C469F71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47E45-76E6-E346-9844-547F8E53A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CC4A7-D4FE-F04F-9817-5B682325E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ED09-70DA-9644-82BE-4D4192345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CE349-B3DD-5B46-B0B3-DFE471BB21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9388B-8D6C-0E4A-8EC3-AA5ECCC7B607}"/>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8" name="Footer Placeholder 7">
            <a:extLst>
              <a:ext uri="{FF2B5EF4-FFF2-40B4-BE49-F238E27FC236}">
                <a16:creationId xmlns:a16="http://schemas.microsoft.com/office/drawing/2014/main" id="{1CC171FF-A932-404B-AF26-3E8B0522D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2FC44-5D58-B545-A1D0-38F5581BA2E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2076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86DF-FAF9-E44D-9444-3B98F7192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2613E6-9882-454F-9644-9A658A5BEA4C}"/>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4" name="Footer Placeholder 3">
            <a:extLst>
              <a:ext uri="{FF2B5EF4-FFF2-40B4-BE49-F238E27FC236}">
                <a16:creationId xmlns:a16="http://schemas.microsoft.com/office/drawing/2014/main" id="{542DEA91-3BDC-4B4A-AFC3-63E2C2596C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DA234-5800-1746-B09C-78F28BC92C7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8037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4818B-57D6-2F41-A93D-994BD2D9781B}"/>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3" name="Footer Placeholder 2">
            <a:extLst>
              <a:ext uri="{FF2B5EF4-FFF2-40B4-BE49-F238E27FC236}">
                <a16:creationId xmlns:a16="http://schemas.microsoft.com/office/drawing/2014/main" id="{F89972F7-A22F-6B4C-93CF-2C3D5E1001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08465-FEF7-424F-B538-711FDEF592FC}"/>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68797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C551-FF0B-3A4C-A6A9-12F5C2726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1C21BF-D2C1-B540-92BC-432C5836A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FDFFF-6520-A84E-974E-F6B8A854B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1C1DE-6530-3347-B70C-296E7B9D7569}"/>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6" name="Footer Placeholder 5">
            <a:extLst>
              <a:ext uri="{FF2B5EF4-FFF2-40B4-BE49-F238E27FC236}">
                <a16:creationId xmlns:a16="http://schemas.microsoft.com/office/drawing/2014/main" id="{00D3CB4B-418D-504D-A794-A72CF7BA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44-2EF7-A444-9D38-39A61371849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401778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264B-DF01-AE45-8ADD-39A827FF8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17CD28-F6CC-F44D-8DF0-716185D42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4FEB7-E77E-5C41-974F-60B51CD4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51B6F-4109-BA4C-9E49-60AB65D170AA}"/>
              </a:ext>
            </a:extLst>
          </p:cNvPr>
          <p:cNvSpPr>
            <a:spLocks noGrp="1"/>
          </p:cNvSpPr>
          <p:nvPr>
            <p:ph type="dt" sz="half" idx="10"/>
          </p:nvPr>
        </p:nvSpPr>
        <p:spPr/>
        <p:txBody>
          <a:bodyPr/>
          <a:lstStyle/>
          <a:p>
            <a:fld id="{05401A67-8713-2144-B6B1-C5AC141738F4}" type="datetimeFigureOut">
              <a:rPr lang="en-US" smtClean="0"/>
              <a:t>3/17/22</a:t>
            </a:fld>
            <a:endParaRPr lang="en-US"/>
          </a:p>
        </p:txBody>
      </p:sp>
      <p:sp>
        <p:nvSpPr>
          <p:cNvPr id="6" name="Footer Placeholder 5">
            <a:extLst>
              <a:ext uri="{FF2B5EF4-FFF2-40B4-BE49-F238E27FC236}">
                <a16:creationId xmlns:a16="http://schemas.microsoft.com/office/drawing/2014/main" id="{0274534D-3E26-E545-ADA3-93AB0ADCC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0FDB-3A77-B949-8F4C-B32FB7FD898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388870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91BFA-FD54-E546-BC34-DBC91F723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0A69-6C19-C44D-84D3-5FCD5B50C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07D3C-7D53-274C-8E9E-15F118273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01A67-8713-2144-B6B1-C5AC141738F4}" type="datetimeFigureOut">
              <a:rPr lang="en-US" smtClean="0"/>
              <a:t>3/17/22</a:t>
            </a:fld>
            <a:endParaRPr lang="en-US"/>
          </a:p>
        </p:txBody>
      </p:sp>
      <p:sp>
        <p:nvSpPr>
          <p:cNvPr id="5" name="Footer Placeholder 4">
            <a:extLst>
              <a:ext uri="{FF2B5EF4-FFF2-40B4-BE49-F238E27FC236}">
                <a16:creationId xmlns:a16="http://schemas.microsoft.com/office/drawing/2014/main" id="{3A0D0980-7AC3-0947-A2BC-C58473B56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236875-83CA-C943-A32E-75A83AE10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D5118-0AF5-3348-A154-14BB7F66C979}" type="slidenum">
              <a:rPr lang="en-US" smtClean="0"/>
              <a:t>‹#›</a:t>
            </a:fld>
            <a:endParaRPr lang="en-US"/>
          </a:p>
        </p:txBody>
      </p:sp>
    </p:spTree>
    <p:extLst>
      <p:ext uri="{BB962C8B-B14F-4D97-AF65-F5344CB8AC3E}">
        <p14:creationId xmlns:p14="http://schemas.microsoft.com/office/powerpoint/2010/main" val="196981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6AA4-D987-FA45-9D65-0A91F9261BF3}"/>
              </a:ext>
            </a:extLst>
          </p:cNvPr>
          <p:cNvSpPr>
            <a:spLocks noGrp="1"/>
          </p:cNvSpPr>
          <p:nvPr>
            <p:ph type="ctrTitle"/>
          </p:nvPr>
        </p:nvSpPr>
        <p:spPr>
          <a:xfrm>
            <a:off x="940675" y="2582041"/>
            <a:ext cx="10310649" cy="1281770"/>
          </a:xfrm>
        </p:spPr>
        <p:txBody>
          <a:bodyPr>
            <a:normAutofit/>
          </a:bodyPr>
          <a:lstStyle/>
          <a:p>
            <a:r>
              <a:rPr lang="en-US" sz="4000" dirty="0"/>
              <a:t>Lack of Splicing Distinguishes </a:t>
            </a:r>
            <a:r>
              <a:rPr lang="en-US" sz="4000" dirty="0" err="1"/>
              <a:t>piRNA</a:t>
            </a:r>
            <a:r>
              <a:rPr lang="en-US" sz="4000" dirty="0"/>
              <a:t>-producing Transcripts from other RNAs in Mammals</a:t>
            </a:r>
          </a:p>
        </p:txBody>
      </p:sp>
      <p:sp>
        <p:nvSpPr>
          <p:cNvPr id="3" name="Subtitle 2">
            <a:extLst>
              <a:ext uri="{FF2B5EF4-FFF2-40B4-BE49-F238E27FC236}">
                <a16:creationId xmlns:a16="http://schemas.microsoft.com/office/drawing/2014/main" id="{46D36B02-F7B9-6F41-A11D-1CDE32E8B531}"/>
              </a:ext>
            </a:extLst>
          </p:cNvPr>
          <p:cNvSpPr>
            <a:spLocks noGrp="1"/>
          </p:cNvSpPr>
          <p:nvPr>
            <p:ph type="subTitle" idx="1"/>
          </p:nvPr>
        </p:nvSpPr>
        <p:spPr>
          <a:xfrm>
            <a:off x="1524000" y="4389054"/>
            <a:ext cx="9144000" cy="1600584"/>
          </a:xfrm>
        </p:spPr>
        <p:txBody>
          <a:bodyPr>
            <a:normAutofit/>
          </a:bodyPr>
          <a:lstStyle/>
          <a:p>
            <a:r>
              <a:rPr lang="en-US" sz="1800" u="sng" dirty="0" err="1"/>
              <a:t>Tianxiong</a:t>
            </a:r>
            <a:r>
              <a:rPr lang="en-US" sz="1800" u="sng" dirty="0"/>
              <a:t> Yu</a:t>
            </a:r>
            <a:r>
              <a:rPr lang="en-US" sz="1800" dirty="0"/>
              <a:t>, </a:t>
            </a:r>
            <a:r>
              <a:rPr lang="en-US" sz="1800" dirty="0" err="1"/>
              <a:t>Kaili</a:t>
            </a:r>
            <a:r>
              <a:rPr lang="en-US" sz="1800" dirty="0"/>
              <a:t> Fan, Birgit </a:t>
            </a:r>
            <a:r>
              <a:rPr lang="en-US" sz="1800" dirty="0" err="1"/>
              <a:t>Koppetsch</a:t>
            </a:r>
            <a:r>
              <a:rPr lang="en-US" sz="1800" dirty="0"/>
              <a:t>, Philip </a:t>
            </a:r>
            <a:r>
              <a:rPr lang="en-US" sz="1800" dirty="0" err="1"/>
              <a:t>Zamore</a:t>
            </a:r>
            <a:r>
              <a:rPr lang="en-US" sz="1800" dirty="0"/>
              <a:t>*, William </a:t>
            </a:r>
            <a:r>
              <a:rPr lang="en-US" sz="1800" dirty="0" err="1"/>
              <a:t>Theurkauf</a:t>
            </a:r>
            <a:r>
              <a:rPr lang="en-US" sz="1800" dirty="0"/>
              <a:t>* and </a:t>
            </a:r>
            <a:r>
              <a:rPr lang="en-US" sz="1800" dirty="0" err="1"/>
              <a:t>Zhiping</a:t>
            </a:r>
            <a:r>
              <a:rPr lang="en-US" sz="1800" dirty="0"/>
              <a:t> Weng*</a:t>
            </a:r>
          </a:p>
          <a:p>
            <a:r>
              <a:rPr lang="en-US" sz="1800" dirty="0"/>
              <a:t>University of Massachusetts Chan Medical School</a:t>
            </a:r>
          </a:p>
          <a:p>
            <a:endParaRPr lang="en-US" sz="1800" dirty="0"/>
          </a:p>
          <a:p>
            <a:r>
              <a:rPr lang="en-US" sz="1800" dirty="0"/>
              <a:t>Mar 2022, 8</a:t>
            </a:r>
            <a:r>
              <a:rPr lang="en-US" sz="1800" baseline="30000" dirty="0"/>
              <a:t>th</a:t>
            </a:r>
            <a:r>
              <a:rPr lang="en-US" sz="1800" dirty="0"/>
              <a:t> Annual RNA Symposium</a:t>
            </a:r>
          </a:p>
        </p:txBody>
      </p:sp>
      <p:pic>
        <p:nvPicPr>
          <p:cNvPr id="9" name="Picture 8" descr="Text&#10;&#10;Description automatically generated with medium confidence">
            <a:extLst>
              <a:ext uri="{FF2B5EF4-FFF2-40B4-BE49-F238E27FC236}">
                <a16:creationId xmlns:a16="http://schemas.microsoft.com/office/drawing/2014/main" id="{BBB2B9D0-F059-4C46-87A3-EB98D1346285}"/>
              </a:ext>
            </a:extLst>
          </p:cNvPr>
          <p:cNvPicPr>
            <a:picLocks noChangeAspect="1"/>
          </p:cNvPicPr>
          <p:nvPr/>
        </p:nvPicPr>
        <p:blipFill>
          <a:blip r:embed="rId3"/>
          <a:stretch>
            <a:fillRect/>
          </a:stretch>
        </p:blipFill>
        <p:spPr>
          <a:xfrm>
            <a:off x="8920871" y="474531"/>
            <a:ext cx="2976968" cy="635003"/>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5E46FFB4-5DAC-AC43-9649-D92721188B4E}"/>
              </a:ext>
            </a:extLst>
          </p:cNvPr>
          <p:cNvPicPr>
            <a:picLocks noChangeAspect="1"/>
          </p:cNvPicPr>
          <p:nvPr/>
        </p:nvPicPr>
        <p:blipFill>
          <a:blip r:embed="rId4"/>
          <a:stretch>
            <a:fillRect/>
          </a:stretch>
        </p:blipFill>
        <p:spPr>
          <a:xfrm>
            <a:off x="294161" y="203466"/>
            <a:ext cx="2291384" cy="1048456"/>
          </a:xfrm>
          <a:prstGeom prst="rect">
            <a:avLst/>
          </a:prstGeom>
        </p:spPr>
      </p:pic>
    </p:spTree>
    <p:extLst>
      <p:ext uri="{BB962C8B-B14F-4D97-AF65-F5344CB8AC3E}">
        <p14:creationId xmlns:p14="http://schemas.microsoft.com/office/powerpoint/2010/main" val="416171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1C9BCB96-90B7-304E-9958-F5F436DAD86B}"/>
              </a:ext>
            </a:extLst>
          </p:cNvPr>
          <p:cNvSpPr/>
          <p:nvPr/>
        </p:nvSpPr>
        <p:spPr>
          <a:xfrm>
            <a:off x="2108200" y="3111080"/>
            <a:ext cx="4305300" cy="1698363"/>
          </a:xfrm>
          <a:prstGeom prst="roundRect">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F1A69CA1-8C89-5F46-B4E4-8A036C15F326}"/>
              </a:ext>
            </a:extLst>
          </p:cNvPr>
          <p:cNvSpPr/>
          <p:nvPr/>
        </p:nvSpPr>
        <p:spPr>
          <a:xfrm>
            <a:off x="6834127" y="3111080"/>
            <a:ext cx="4437483" cy="1698363"/>
          </a:xfrm>
          <a:prstGeom prst="roundRect">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ED6C3465-0C19-CF4A-88DF-D405211DD84A}"/>
              </a:ext>
            </a:extLst>
          </p:cNvPr>
          <p:cNvSpPr/>
          <p:nvPr/>
        </p:nvSpPr>
        <p:spPr>
          <a:xfrm>
            <a:off x="2108200" y="1487598"/>
            <a:ext cx="4305300" cy="878619"/>
          </a:xfrm>
          <a:prstGeom prst="roundRect">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shape&#10;&#10;Description automatically generated">
            <a:extLst>
              <a:ext uri="{FF2B5EF4-FFF2-40B4-BE49-F238E27FC236}">
                <a16:creationId xmlns:a16="http://schemas.microsoft.com/office/drawing/2014/main" id="{7F5E8B0F-398F-4244-A5FB-4D3F8EB3ECBE}"/>
              </a:ext>
            </a:extLst>
          </p:cNvPr>
          <p:cNvPicPr>
            <a:picLocks noChangeAspect="1"/>
          </p:cNvPicPr>
          <p:nvPr/>
        </p:nvPicPr>
        <p:blipFill rotWithShape="1">
          <a:blip r:embed="rId3"/>
          <a:srcRect r="63070" b="-2118"/>
          <a:stretch/>
        </p:blipFill>
        <p:spPr>
          <a:xfrm>
            <a:off x="2444169" y="1755168"/>
            <a:ext cx="527631" cy="399776"/>
          </a:xfrm>
          <a:prstGeom prst="rect">
            <a:avLst/>
          </a:prstGeom>
        </p:spPr>
      </p:pic>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Data collection and analysis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141531" cy="400110"/>
          </a:xfrm>
          <a:prstGeom prst="rect">
            <a:avLst/>
          </a:prstGeom>
          <a:noFill/>
        </p:spPr>
        <p:txBody>
          <a:bodyPr wrap="none" rtlCol="0">
            <a:spAutoFit/>
          </a:bodyPr>
          <a:lstStyle/>
          <a:p>
            <a:r>
              <a:rPr lang="en-US" sz="2000" b="1" dirty="0">
                <a:solidFill>
                  <a:schemeClr val="accent5"/>
                </a:solidFill>
              </a:rPr>
              <a:t>Methods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3" name="Rounded Rectangle 2">
            <a:extLst>
              <a:ext uri="{FF2B5EF4-FFF2-40B4-BE49-F238E27FC236}">
                <a16:creationId xmlns:a16="http://schemas.microsoft.com/office/drawing/2014/main" id="{501F2374-4867-BD4E-AEB5-12309AC1E80F}"/>
              </a:ext>
            </a:extLst>
          </p:cNvPr>
          <p:cNvSpPr/>
          <p:nvPr/>
        </p:nvSpPr>
        <p:spPr>
          <a:xfrm>
            <a:off x="6939635" y="2516618"/>
            <a:ext cx="695213" cy="3693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a:t>
            </a:r>
          </a:p>
        </p:txBody>
      </p:sp>
      <p:sp>
        <p:nvSpPr>
          <p:cNvPr id="5" name="TextBox 4">
            <a:extLst>
              <a:ext uri="{FF2B5EF4-FFF2-40B4-BE49-F238E27FC236}">
                <a16:creationId xmlns:a16="http://schemas.microsoft.com/office/drawing/2014/main" id="{1D1FD1C7-EC6D-7040-B25D-81770D5F4E2D}"/>
              </a:ext>
            </a:extLst>
          </p:cNvPr>
          <p:cNvSpPr txBox="1"/>
          <p:nvPr/>
        </p:nvSpPr>
        <p:spPr>
          <a:xfrm>
            <a:off x="3085631" y="1627744"/>
            <a:ext cx="3084178" cy="646331"/>
          </a:xfrm>
          <a:prstGeom prst="rect">
            <a:avLst/>
          </a:prstGeom>
          <a:noFill/>
        </p:spPr>
        <p:txBody>
          <a:bodyPr wrap="none" rtlCol="0">
            <a:spAutoFit/>
          </a:bodyPr>
          <a:lstStyle/>
          <a:p>
            <a:r>
              <a:rPr lang="en-US" dirty="0"/>
              <a:t>well-annotated </a:t>
            </a:r>
            <a:r>
              <a:rPr lang="en-US" dirty="0" err="1"/>
              <a:t>piRNA</a:t>
            </a:r>
            <a:r>
              <a:rPr lang="en-US" dirty="0"/>
              <a:t> genes</a:t>
            </a:r>
          </a:p>
          <a:p>
            <a:r>
              <a:rPr lang="en-US" dirty="0"/>
              <a:t>many epigenetic data in testis</a:t>
            </a:r>
          </a:p>
        </p:txBody>
      </p:sp>
      <p:pic>
        <p:nvPicPr>
          <p:cNvPr id="11" name="Graphic 10">
            <a:extLst>
              <a:ext uri="{FF2B5EF4-FFF2-40B4-BE49-F238E27FC236}">
                <a16:creationId xmlns:a16="http://schemas.microsoft.com/office/drawing/2014/main" id="{B32DC21C-FB46-1448-82C8-DDF2F700A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5835" y="1543633"/>
            <a:ext cx="708083" cy="708083"/>
          </a:xfrm>
          <a:prstGeom prst="rect">
            <a:avLst/>
          </a:prstGeom>
        </p:spPr>
      </p:pic>
      <p:sp>
        <p:nvSpPr>
          <p:cNvPr id="14" name="TextBox 13">
            <a:extLst>
              <a:ext uri="{FF2B5EF4-FFF2-40B4-BE49-F238E27FC236}">
                <a16:creationId xmlns:a16="http://schemas.microsoft.com/office/drawing/2014/main" id="{6B004537-EA56-9944-AD58-A25AC3299802}"/>
              </a:ext>
            </a:extLst>
          </p:cNvPr>
          <p:cNvSpPr txBox="1"/>
          <p:nvPr/>
        </p:nvSpPr>
        <p:spPr>
          <a:xfrm>
            <a:off x="7723918" y="1609144"/>
            <a:ext cx="3547702" cy="646331"/>
          </a:xfrm>
          <a:prstGeom prst="rect">
            <a:avLst/>
          </a:prstGeom>
          <a:noFill/>
        </p:spPr>
        <p:txBody>
          <a:bodyPr wrap="none" rtlCol="0">
            <a:spAutoFit/>
          </a:bodyPr>
          <a:lstStyle/>
          <a:p>
            <a:r>
              <a:rPr lang="en-US" dirty="0"/>
              <a:t>an active retrovirus expresses</a:t>
            </a:r>
          </a:p>
          <a:p>
            <a:r>
              <a:rPr lang="en-US" dirty="0"/>
              <a:t>both spliced and </a:t>
            </a:r>
            <a:r>
              <a:rPr lang="en-US" dirty="0" err="1"/>
              <a:t>unspliced</a:t>
            </a:r>
            <a:r>
              <a:rPr lang="en-US" dirty="0"/>
              <a:t> isoforms</a:t>
            </a:r>
          </a:p>
        </p:txBody>
      </p:sp>
      <p:sp>
        <p:nvSpPr>
          <p:cNvPr id="15" name="TextBox 14">
            <a:extLst>
              <a:ext uri="{FF2B5EF4-FFF2-40B4-BE49-F238E27FC236}">
                <a16:creationId xmlns:a16="http://schemas.microsoft.com/office/drawing/2014/main" id="{666BCFFD-26CC-F449-AAAD-DB6D87E269B1}"/>
              </a:ext>
            </a:extLst>
          </p:cNvPr>
          <p:cNvSpPr txBox="1"/>
          <p:nvPr/>
        </p:nvSpPr>
        <p:spPr>
          <a:xfrm>
            <a:off x="5000553" y="2626928"/>
            <a:ext cx="1562800" cy="369332"/>
          </a:xfrm>
          <a:prstGeom prst="rect">
            <a:avLst/>
          </a:prstGeom>
          <a:noFill/>
        </p:spPr>
        <p:txBody>
          <a:bodyPr wrap="none" rtlCol="0">
            <a:spAutoFit/>
          </a:bodyPr>
          <a:lstStyle/>
          <a:p>
            <a:r>
              <a:rPr lang="en-US" dirty="0">
                <a:solidFill>
                  <a:schemeClr val="accent1"/>
                </a:solidFill>
              </a:rPr>
              <a:t>data collection</a:t>
            </a:r>
          </a:p>
        </p:txBody>
      </p:sp>
      <p:cxnSp>
        <p:nvCxnSpPr>
          <p:cNvPr id="17" name="Straight Arrow Connector 16">
            <a:extLst>
              <a:ext uri="{FF2B5EF4-FFF2-40B4-BE49-F238E27FC236}">
                <a16:creationId xmlns:a16="http://schemas.microsoft.com/office/drawing/2014/main" id="{03C2908D-94BC-9648-84E7-4C74B14EC093}"/>
              </a:ext>
            </a:extLst>
          </p:cNvPr>
          <p:cNvCxnSpPr/>
          <p:nvPr/>
        </p:nvCxnSpPr>
        <p:spPr>
          <a:xfrm>
            <a:off x="6639553" y="2540000"/>
            <a:ext cx="0" cy="571500"/>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64DB49FA-58E5-1845-9C62-2A932FCE5242}"/>
              </a:ext>
            </a:extLst>
          </p:cNvPr>
          <p:cNvSpPr/>
          <p:nvPr/>
        </p:nvSpPr>
        <p:spPr>
          <a:xfrm>
            <a:off x="7741017" y="2700344"/>
            <a:ext cx="1021982" cy="3693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ENCODE</a:t>
            </a:r>
          </a:p>
        </p:txBody>
      </p:sp>
      <p:sp>
        <p:nvSpPr>
          <p:cNvPr id="19" name="Rounded Rectangle 18">
            <a:extLst>
              <a:ext uri="{FF2B5EF4-FFF2-40B4-BE49-F238E27FC236}">
                <a16:creationId xmlns:a16="http://schemas.microsoft.com/office/drawing/2014/main" id="{7CFE31B3-DC01-634D-9488-62FA7FADDD8D}"/>
              </a:ext>
            </a:extLst>
          </p:cNvPr>
          <p:cNvSpPr/>
          <p:nvPr/>
        </p:nvSpPr>
        <p:spPr>
          <a:xfrm>
            <a:off x="8910578" y="2540000"/>
            <a:ext cx="1312922" cy="36933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Sequencing</a:t>
            </a:r>
          </a:p>
        </p:txBody>
      </p:sp>
      <p:sp>
        <p:nvSpPr>
          <p:cNvPr id="20" name="Rounded Rectangle 19">
            <a:extLst>
              <a:ext uri="{FF2B5EF4-FFF2-40B4-BE49-F238E27FC236}">
                <a16:creationId xmlns:a16="http://schemas.microsoft.com/office/drawing/2014/main" id="{D0330107-F8F7-8C4B-89B0-D2E2589FFC99}"/>
              </a:ext>
            </a:extLst>
          </p:cNvPr>
          <p:cNvSpPr/>
          <p:nvPr/>
        </p:nvSpPr>
        <p:spPr>
          <a:xfrm>
            <a:off x="2722181" y="4048326"/>
            <a:ext cx="1455065" cy="6463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Histone modification</a:t>
            </a:r>
          </a:p>
        </p:txBody>
      </p:sp>
      <p:sp>
        <p:nvSpPr>
          <p:cNvPr id="21" name="Rounded Rectangle 20">
            <a:extLst>
              <a:ext uri="{FF2B5EF4-FFF2-40B4-BE49-F238E27FC236}">
                <a16:creationId xmlns:a16="http://schemas.microsoft.com/office/drawing/2014/main" id="{21699F0F-A05F-9943-922D-6755DEABA3FA}"/>
              </a:ext>
            </a:extLst>
          </p:cNvPr>
          <p:cNvSpPr/>
          <p:nvPr/>
        </p:nvSpPr>
        <p:spPr>
          <a:xfrm>
            <a:off x="8236027" y="3579417"/>
            <a:ext cx="1659762" cy="6463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RNA-seq and small RNA-seq</a:t>
            </a:r>
          </a:p>
        </p:txBody>
      </p:sp>
      <p:sp>
        <p:nvSpPr>
          <p:cNvPr id="22" name="Rounded Rectangle 21">
            <a:extLst>
              <a:ext uri="{FF2B5EF4-FFF2-40B4-BE49-F238E27FC236}">
                <a16:creationId xmlns:a16="http://schemas.microsoft.com/office/drawing/2014/main" id="{673699E0-9012-2241-9B8F-C03BEEBD293D}"/>
              </a:ext>
            </a:extLst>
          </p:cNvPr>
          <p:cNvSpPr/>
          <p:nvPr/>
        </p:nvSpPr>
        <p:spPr>
          <a:xfrm>
            <a:off x="5955721" y="3579417"/>
            <a:ext cx="1520063" cy="6463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RIP-seq for THO complex</a:t>
            </a:r>
          </a:p>
        </p:txBody>
      </p:sp>
      <p:sp>
        <p:nvSpPr>
          <p:cNvPr id="23" name="Rounded Rectangle 22">
            <a:extLst>
              <a:ext uri="{FF2B5EF4-FFF2-40B4-BE49-F238E27FC236}">
                <a16:creationId xmlns:a16="http://schemas.microsoft.com/office/drawing/2014/main" id="{A33F79F8-C9B6-0C4D-A3BE-969D2E2AB6D9}"/>
              </a:ext>
            </a:extLst>
          </p:cNvPr>
          <p:cNvSpPr/>
          <p:nvPr/>
        </p:nvSpPr>
        <p:spPr>
          <a:xfrm>
            <a:off x="3406722" y="3217937"/>
            <a:ext cx="1659762" cy="6463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RNA-seq and small RNA-seq</a:t>
            </a:r>
          </a:p>
        </p:txBody>
      </p:sp>
      <p:sp>
        <p:nvSpPr>
          <p:cNvPr id="24" name="Rounded Rectangle 23">
            <a:extLst>
              <a:ext uri="{FF2B5EF4-FFF2-40B4-BE49-F238E27FC236}">
                <a16:creationId xmlns:a16="http://schemas.microsoft.com/office/drawing/2014/main" id="{FB9E2FB1-BB66-0A44-8838-1101C89C78C5}"/>
              </a:ext>
            </a:extLst>
          </p:cNvPr>
          <p:cNvSpPr/>
          <p:nvPr/>
        </p:nvSpPr>
        <p:spPr>
          <a:xfrm>
            <a:off x="4356649" y="4048326"/>
            <a:ext cx="1149236" cy="6463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ATAC-seq</a:t>
            </a:r>
          </a:p>
        </p:txBody>
      </p:sp>
      <p:sp>
        <p:nvSpPr>
          <p:cNvPr id="25" name="TextBox 24">
            <a:extLst>
              <a:ext uri="{FF2B5EF4-FFF2-40B4-BE49-F238E27FC236}">
                <a16:creationId xmlns:a16="http://schemas.microsoft.com/office/drawing/2014/main" id="{477FEA72-430C-D743-965A-72DE69FEAADE}"/>
              </a:ext>
            </a:extLst>
          </p:cNvPr>
          <p:cNvSpPr txBox="1"/>
          <p:nvPr/>
        </p:nvSpPr>
        <p:spPr>
          <a:xfrm>
            <a:off x="5625738" y="4847546"/>
            <a:ext cx="915122" cy="369332"/>
          </a:xfrm>
          <a:prstGeom prst="rect">
            <a:avLst/>
          </a:prstGeom>
          <a:noFill/>
        </p:spPr>
        <p:txBody>
          <a:bodyPr wrap="none" rtlCol="0">
            <a:spAutoFit/>
          </a:bodyPr>
          <a:lstStyle/>
          <a:p>
            <a:r>
              <a:rPr lang="en-US" dirty="0">
                <a:solidFill>
                  <a:schemeClr val="accent1"/>
                </a:solidFill>
              </a:rPr>
              <a:t>analysis</a:t>
            </a:r>
          </a:p>
        </p:txBody>
      </p:sp>
      <p:cxnSp>
        <p:nvCxnSpPr>
          <p:cNvPr id="26" name="Straight Arrow Connector 25">
            <a:extLst>
              <a:ext uri="{FF2B5EF4-FFF2-40B4-BE49-F238E27FC236}">
                <a16:creationId xmlns:a16="http://schemas.microsoft.com/office/drawing/2014/main" id="{FD6115EA-BF11-194F-8214-04EEE7005672}"/>
              </a:ext>
            </a:extLst>
          </p:cNvPr>
          <p:cNvCxnSpPr/>
          <p:nvPr/>
        </p:nvCxnSpPr>
        <p:spPr>
          <a:xfrm>
            <a:off x="6654684" y="4736823"/>
            <a:ext cx="0" cy="571500"/>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B4826F1-9CC6-C349-A2A4-EAE1CD15D391}"/>
              </a:ext>
            </a:extLst>
          </p:cNvPr>
          <p:cNvSpPr txBox="1"/>
          <p:nvPr/>
        </p:nvSpPr>
        <p:spPr>
          <a:xfrm>
            <a:off x="3698109" y="5472523"/>
            <a:ext cx="5552481" cy="369332"/>
          </a:xfrm>
          <a:prstGeom prst="rect">
            <a:avLst/>
          </a:prstGeom>
          <a:noFill/>
        </p:spPr>
        <p:txBody>
          <a:bodyPr wrap="none" rtlCol="0">
            <a:spAutoFit/>
          </a:bodyPr>
          <a:lstStyle/>
          <a:p>
            <a:pPr algn="ctr"/>
            <a:r>
              <a:rPr lang="en-US" dirty="0">
                <a:solidFill>
                  <a:schemeClr val="accent1"/>
                </a:solidFill>
              </a:rPr>
              <a:t>identify specific features for </a:t>
            </a:r>
            <a:r>
              <a:rPr lang="en-US" dirty="0" err="1">
                <a:solidFill>
                  <a:schemeClr val="accent1"/>
                </a:solidFill>
              </a:rPr>
              <a:t>piRNA</a:t>
            </a:r>
            <a:r>
              <a:rPr lang="en-US" dirty="0">
                <a:solidFill>
                  <a:schemeClr val="accent1"/>
                </a:solidFill>
              </a:rPr>
              <a:t>-producing transcripts;</a:t>
            </a:r>
          </a:p>
        </p:txBody>
      </p:sp>
      <p:sp>
        <p:nvSpPr>
          <p:cNvPr id="29" name="Rounded Rectangle 28">
            <a:extLst>
              <a:ext uri="{FF2B5EF4-FFF2-40B4-BE49-F238E27FC236}">
                <a16:creationId xmlns:a16="http://schemas.microsoft.com/office/drawing/2014/main" id="{1BAF85F5-C113-6347-8006-0FCAE1ED8E27}"/>
              </a:ext>
            </a:extLst>
          </p:cNvPr>
          <p:cNvSpPr/>
          <p:nvPr/>
        </p:nvSpPr>
        <p:spPr>
          <a:xfrm>
            <a:off x="6834128" y="1487598"/>
            <a:ext cx="4437492" cy="878620"/>
          </a:xfrm>
          <a:prstGeom prst="roundRect">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116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8794001-7907-984D-A481-7E0DA2D45546}"/>
              </a:ext>
            </a:extLst>
          </p:cNvPr>
          <p:cNvPicPr>
            <a:picLocks noChangeAspect="1"/>
          </p:cNvPicPr>
          <p:nvPr/>
        </p:nvPicPr>
        <p:blipFill>
          <a:blip r:embed="rId3"/>
          <a:stretch>
            <a:fillRect/>
          </a:stretch>
        </p:blipFill>
        <p:spPr>
          <a:xfrm>
            <a:off x="215320" y="1787518"/>
            <a:ext cx="6207185" cy="3922941"/>
          </a:xfrm>
          <a:prstGeom prst="rect">
            <a:avLst/>
          </a:prstGeom>
        </p:spPr>
      </p:pic>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3" name="Title 1">
            <a:extLst>
              <a:ext uri="{FF2B5EF4-FFF2-40B4-BE49-F238E27FC236}">
                <a16:creationId xmlns:a16="http://schemas.microsoft.com/office/drawing/2014/main" id="{FF4B698A-96AF-254C-8DC6-5B3EF5443211}"/>
              </a:ext>
            </a:extLst>
          </p:cNvPr>
          <p:cNvSpPr>
            <a:spLocks noGrp="1"/>
          </p:cNvSpPr>
          <p:nvPr>
            <p:ph type="title"/>
          </p:nvPr>
        </p:nvSpPr>
        <p:spPr>
          <a:xfrm>
            <a:off x="838200" y="0"/>
            <a:ext cx="10515600" cy="1314154"/>
          </a:xfrm>
        </p:spPr>
        <p:txBody>
          <a:bodyPr>
            <a:normAutofit/>
          </a:bodyPr>
          <a:lstStyle/>
          <a:p>
            <a:pPr algn="ctr"/>
            <a:r>
              <a:rPr lang="en-US" sz="3600" dirty="0"/>
              <a:t>About half of the </a:t>
            </a:r>
            <a:r>
              <a:rPr lang="en-US" sz="3600" dirty="0" err="1"/>
              <a:t>piRNA</a:t>
            </a:r>
            <a:r>
              <a:rPr lang="en-US" sz="3600" dirty="0"/>
              <a:t> genes are long and </a:t>
            </a:r>
            <a:r>
              <a:rPr lang="en-US" sz="3600" dirty="0" err="1"/>
              <a:t>intronless</a:t>
            </a:r>
            <a:endParaRPr lang="en-US" sz="3600" dirty="0"/>
          </a:p>
        </p:txBody>
      </p:sp>
      <p:sp>
        <p:nvSpPr>
          <p:cNvPr id="21" name="TextBox 20">
            <a:extLst>
              <a:ext uri="{FF2B5EF4-FFF2-40B4-BE49-F238E27FC236}">
                <a16:creationId xmlns:a16="http://schemas.microsoft.com/office/drawing/2014/main" id="{C1D220F4-71E9-F045-8E27-3CF2C96F5CD2}"/>
              </a:ext>
            </a:extLst>
          </p:cNvPr>
          <p:cNvSpPr txBox="1"/>
          <p:nvPr/>
        </p:nvSpPr>
        <p:spPr>
          <a:xfrm>
            <a:off x="215320" y="584154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24950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3" name="Title 1">
            <a:extLst>
              <a:ext uri="{FF2B5EF4-FFF2-40B4-BE49-F238E27FC236}">
                <a16:creationId xmlns:a16="http://schemas.microsoft.com/office/drawing/2014/main" id="{FF4B698A-96AF-254C-8DC6-5B3EF5443211}"/>
              </a:ext>
            </a:extLst>
          </p:cNvPr>
          <p:cNvSpPr>
            <a:spLocks noGrp="1"/>
          </p:cNvSpPr>
          <p:nvPr>
            <p:ph type="title"/>
          </p:nvPr>
        </p:nvSpPr>
        <p:spPr>
          <a:xfrm>
            <a:off x="838200" y="0"/>
            <a:ext cx="10515600" cy="1314154"/>
          </a:xfrm>
        </p:spPr>
        <p:txBody>
          <a:bodyPr>
            <a:normAutofit/>
          </a:bodyPr>
          <a:lstStyle/>
          <a:p>
            <a:pPr algn="ctr"/>
            <a:r>
              <a:rPr lang="en-US" sz="3600" dirty="0"/>
              <a:t>About half of the </a:t>
            </a:r>
            <a:r>
              <a:rPr lang="en-US" sz="3600" dirty="0" err="1"/>
              <a:t>piRNA</a:t>
            </a:r>
            <a:r>
              <a:rPr lang="en-US" sz="3600" dirty="0"/>
              <a:t> genes are long and </a:t>
            </a:r>
            <a:r>
              <a:rPr lang="en-US" sz="3600" dirty="0" err="1"/>
              <a:t>intronless</a:t>
            </a:r>
            <a:endParaRPr lang="en-US" sz="3600" dirty="0"/>
          </a:p>
        </p:txBody>
      </p:sp>
      <p:pic>
        <p:nvPicPr>
          <p:cNvPr id="15" name="Picture 14">
            <a:extLst>
              <a:ext uri="{FF2B5EF4-FFF2-40B4-BE49-F238E27FC236}">
                <a16:creationId xmlns:a16="http://schemas.microsoft.com/office/drawing/2014/main" id="{394DA4A2-C589-DA4E-9797-92A1C832DEC6}"/>
              </a:ext>
            </a:extLst>
          </p:cNvPr>
          <p:cNvPicPr>
            <a:picLocks noChangeAspect="1"/>
          </p:cNvPicPr>
          <p:nvPr/>
        </p:nvPicPr>
        <p:blipFill>
          <a:blip r:embed="rId3"/>
          <a:stretch>
            <a:fillRect/>
          </a:stretch>
        </p:blipFill>
        <p:spPr>
          <a:xfrm>
            <a:off x="215320" y="1787532"/>
            <a:ext cx="6207163" cy="3922927"/>
          </a:xfrm>
          <a:prstGeom prst="rect">
            <a:avLst/>
          </a:prstGeom>
        </p:spPr>
      </p:pic>
      <p:pic>
        <p:nvPicPr>
          <p:cNvPr id="17" name="Picture 16">
            <a:extLst>
              <a:ext uri="{FF2B5EF4-FFF2-40B4-BE49-F238E27FC236}">
                <a16:creationId xmlns:a16="http://schemas.microsoft.com/office/drawing/2014/main" id="{08794001-7907-984D-A481-7E0DA2D45546}"/>
              </a:ext>
            </a:extLst>
          </p:cNvPr>
          <p:cNvPicPr>
            <a:picLocks noChangeAspect="1"/>
          </p:cNvPicPr>
          <p:nvPr/>
        </p:nvPicPr>
        <p:blipFill>
          <a:blip r:embed="rId4"/>
          <a:stretch>
            <a:fillRect/>
          </a:stretch>
        </p:blipFill>
        <p:spPr>
          <a:xfrm>
            <a:off x="215320" y="1787518"/>
            <a:ext cx="6207185" cy="3922941"/>
          </a:xfrm>
          <a:prstGeom prst="rect">
            <a:avLst/>
          </a:prstGeom>
        </p:spPr>
      </p:pic>
      <p:sp>
        <p:nvSpPr>
          <p:cNvPr id="11" name="TextBox 10">
            <a:extLst>
              <a:ext uri="{FF2B5EF4-FFF2-40B4-BE49-F238E27FC236}">
                <a16:creationId xmlns:a16="http://schemas.microsoft.com/office/drawing/2014/main" id="{88C14452-507C-6E44-A574-E255BB392FE5}"/>
              </a:ext>
            </a:extLst>
          </p:cNvPr>
          <p:cNvSpPr txBox="1"/>
          <p:nvPr/>
        </p:nvSpPr>
        <p:spPr>
          <a:xfrm>
            <a:off x="215320" y="584154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139426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3" name="Title 1">
            <a:extLst>
              <a:ext uri="{FF2B5EF4-FFF2-40B4-BE49-F238E27FC236}">
                <a16:creationId xmlns:a16="http://schemas.microsoft.com/office/drawing/2014/main" id="{FF4B698A-96AF-254C-8DC6-5B3EF5443211}"/>
              </a:ext>
            </a:extLst>
          </p:cNvPr>
          <p:cNvSpPr>
            <a:spLocks noGrp="1"/>
          </p:cNvSpPr>
          <p:nvPr>
            <p:ph type="title"/>
          </p:nvPr>
        </p:nvSpPr>
        <p:spPr>
          <a:xfrm>
            <a:off x="838200" y="0"/>
            <a:ext cx="10515600" cy="1314154"/>
          </a:xfrm>
        </p:spPr>
        <p:txBody>
          <a:bodyPr>
            <a:normAutofit/>
          </a:bodyPr>
          <a:lstStyle/>
          <a:p>
            <a:pPr algn="ctr"/>
            <a:r>
              <a:rPr lang="en-US" sz="3600" dirty="0"/>
              <a:t>Broad Histone acylation decorates </a:t>
            </a:r>
            <a:r>
              <a:rPr lang="en-US" sz="3600" dirty="0" err="1"/>
              <a:t>piRNA</a:t>
            </a:r>
            <a:r>
              <a:rPr lang="en-US" sz="3600" dirty="0"/>
              <a:t> genes lack splicing</a:t>
            </a:r>
          </a:p>
        </p:txBody>
      </p:sp>
      <p:pic>
        <p:nvPicPr>
          <p:cNvPr id="15" name="Picture 14">
            <a:extLst>
              <a:ext uri="{FF2B5EF4-FFF2-40B4-BE49-F238E27FC236}">
                <a16:creationId xmlns:a16="http://schemas.microsoft.com/office/drawing/2014/main" id="{394DA4A2-C589-DA4E-9797-92A1C832DEC6}"/>
              </a:ext>
            </a:extLst>
          </p:cNvPr>
          <p:cNvPicPr>
            <a:picLocks noChangeAspect="1"/>
          </p:cNvPicPr>
          <p:nvPr/>
        </p:nvPicPr>
        <p:blipFill>
          <a:blip r:embed="rId3"/>
          <a:stretch>
            <a:fillRect/>
          </a:stretch>
        </p:blipFill>
        <p:spPr>
          <a:xfrm>
            <a:off x="215320" y="1787532"/>
            <a:ext cx="6207163" cy="3922927"/>
          </a:xfrm>
          <a:prstGeom prst="rect">
            <a:avLst/>
          </a:prstGeom>
        </p:spPr>
      </p:pic>
      <p:pic>
        <p:nvPicPr>
          <p:cNvPr id="17" name="Picture 16">
            <a:extLst>
              <a:ext uri="{FF2B5EF4-FFF2-40B4-BE49-F238E27FC236}">
                <a16:creationId xmlns:a16="http://schemas.microsoft.com/office/drawing/2014/main" id="{08794001-7907-984D-A481-7E0DA2D45546}"/>
              </a:ext>
            </a:extLst>
          </p:cNvPr>
          <p:cNvPicPr>
            <a:picLocks noChangeAspect="1"/>
          </p:cNvPicPr>
          <p:nvPr/>
        </p:nvPicPr>
        <p:blipFill>
          <a:blip r:embed="rId4"/>
          <a:stretch>
            <a:fillRect/>
          </a:stretch>
        </p:blipFill>
        <p:spPr>
          <a:xfrm>
            <a:off x="215320" y="1787518"/>
            <a:ext cx="6207185" cy="3922941"/>
          </a:xfrm>
          <a:prstGeom prst="rect">
            <a:avLst/>
          </a:prstGeom>
        </p:spPr>
      </p:pic>
      <p:pic>
        <p:nvPicPr>
          <p:cNvPr id="3" name="Picture 2">
            <a:extLst>
              <a:ext uri="{FF2B5EF4-FFF2-40B4-BE49-F238E27FC236}">
                <a16:creationId xmlns:a16="http://schemas.microsoft.com/office/drawing/2014/main" id="{BA150AE1-B9EC-7A41-A4EB-7A0000C49DBF}"/>
              </a:ext>
            </a:extLst>
          </p:cNvPr>
          <p:cNvPicPr>
            <a:picLocks noChangeAspect="1"/>
          </p:cNvPicPr>
          <p:nvPr/>
        </p:nvPicPr>
        <p:blipFill>
          <a:blip r:embed="rId5"/>
          <a:stretch>
            <a:fillRect/>
          </a:stretch>
        </p:blipFill>
        <p:spPr>
          <a:xfrm>
            <a:off x="6400345" y="1510136"/>
            <a:ext cx="5228882" cy="4033709"/>
          </a:xfrm>
          <a:prstGeom prst="rect">
            <a:avLst/>
          </a:prstGeom>
        </p:spPr>
      </p:pic>
      <p:sp>
        <p:nvSpPr>
          <p:cNvPr id="12" name="Rectangle 11">
            <a:extLst>
              <a:ext uri="{FF2B5EF4-FFF2-40B4-BE49-F238E27FC236}">
                <a16:creationId xmlns:a16="http://schemas.microsoft.com/office/drawing/2014/main" id="{4E8D2787-54F5-C84F-B0CF-5DEBEB0B6370}"/>
              </a:ext>
            </a:extLst>
          </p:cNvPr>
          <p:cNvSpPr/>
          <p:nvPr/>
        </p:nvSpPr>
        <p:spPr>
          <a:xfrm>
            <a:off x="3462728" y="1999243"/>
            <a:ext cx="1424065" cy="2752640"/>
          </a:xfrm>
          <a:prstGeom prst="rect">
            <a:avLst/>
          </a:prstGeom>
          <a:noFill/>
          <a:ln w="38100">
            <a:solidFill>
              <a:srgbClr val="C9263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AE5D52-3103-5F40-BF14-88DED7F263E9}"/>
              </a:ext>
            </a:extLst>
          </p:cNvPr>
          <p:cNvSpPr/>
          <p:nvPr/>
        </p:nvSpPr>
        <p:spPr>
          <a:xfrm>
            <a:off x="1304146" y="1999242"/>
            <a:ext cx="2128580" cy="2752640"/>
          </a:xfrm>
          <a:prstGeom prst="rect">
            <a:avLst/>
          </a:prstGeom>
          <a:noFill/>
          <a:ln w="38100">
            <a:solidFill>
              <a:srgbClr val="ECB3C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DA7EE7-0CC1-6B44-8FC7-64BB1133CE2A}"/>
              </a:ext>
            </a:extLst>
          </p:cNvPr>
          <p:cNvSpPr txBox="1"/>
          <p:nvPr/>
        </p:nvSpPr>
        <p:spPr>
          <a:xfrm>
            <a:off x="215320" y="584154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426424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3" name="Title 1">
            <a:extLst>
              <a:ext uri="{FF2B5EF4-FFF2-40B4-BE49-F238E27FC236}">
                <a16:creationId xmlns:a16="http://schemas.microsoft.com/office/drawing/2014/main" id="{FF4B698A-96AF-254C-8DC6-5B3EF5443211}"/>
              </a:ext>
            </a:extLst>
          </p:cNvPr>
          <p:cNvSpPr>
            <a:spLocks noGrp="1"/>
          </p:cNvSpPr>
          <p:nvPr>
            <p:ph type="title"/>
          </p:nvPr>
        </p:nvSpPr>
        <p:spPr>
          <a:xfrm>
            <a:off x="838200" y="0"/>
            <a:ext cx="10515600" cy="1314154"/>
          </a:xfrm>
        </p:spPr>
        <p:txBody>
          <a:bodyPr>
            <a:normAutofit/>
          </a:bodyPr>
          <a:lstStyle/>
          <a:p>
            <a:pPr algn="ctr"/>
            <a:r>
              <a:rPr lang="en-US" sz="3600" dirty="0"/>
              <a:t>Broad Histone acylation decorates </a:t>
            </a:r>
            <a:r>
              <a:rPr lang="en-US" sz="3600" dirty="0" err="1"/>
              <a:t>piRNA</a:t>
            </a:r>
            <a:r>
              <a:rPr lang="en-US" sz="3600" dirty="0"/>
              <a:t> genes lack splicing</a:t>
            </a:r>
          </a:p>
        </p:txBody>
      </p:sp>
      <p:pic>
        <p:nvPicPr>
          <p:cNvPr id="15" name="Picture 14">
            <a:extLst>
              <a:ext uri="{FF2B5EF4-FFF2-40B4-BE49-F238E27FC236}">
                <a16:creationId xmlns:a16="http://schemas.microsoft.com/office/drawing/2014/main" id="{394DA4A2-C589-DA4E-9797-92A1C832DEC6}"/>
              </a:ext>
            </a:extLst>
          </p:cNvPr>
          <p:cNvPicPr>
            <a:picLocks noChangeAspect="1"/>
          </p:cNvPicPr>
          <p:nvPr/>
        </p:nvPicPr>
        <p:blipFill>
          <a:blip r:embed="rId3"/>
          <a:stretch>
            <a:fillRect/>
          </a:stretch>
        </p:blipFill>
        <p:spPr>
          <a:xfrm>
            <a:off x="215320" y="1787532"/>
            <a:ext cx="6207163" cy="3922927"/>
          </a:xfrm>
          <a:prstGeom prst="rect">
            <a:avLst/>
          </a:prstGeom>
        </p:spPr>
      </p:pic>
      <p:pic>
        <p:nvPicPr>
          <p:cNvPr id="17" name="Picture 16">
            <a:extLst>
              <a:ext uri="{FF2B5EF4-FFF2-40B4-BE49-F238E27FC236}">
                <a16:creationId xmlns:a16="http://schemas.microsoft.com/office/drawing/2014/main" id="{08794001-7907-984D-A481-7E0DA2D45546}"/>
              </a:ext>
            </a:extLst>
          </p:cNvPr>
          <p:cNvPicPr>
            <a:picLocks noChangeAspect="1"/>
          </p:cNvPicPr>
          <p:nvPr/>
        </p:nvPicPr>
        <p:blipFill>
          <a:blip r:embed="rId4"/>
          <a:stretch>
            <a:fillRect/>
          </a:stretch>
        </p:blipFill>
        <p:spPr>
          <a:xfrm>
            <a:off x="215320" y="1787518"/>
            <a:ext cx="6207185" cy="3922941"/>
          </a:xfrm>
          <a:prstGeom prst="rect">
            <a:avLst/>
          </a:prstGeom>
        </p:spPr>
      </p:pic>
      <p:pic>
        <p:nvPicPr>
          <p:cNvPr id="3" name="Picture 2">
            <a:extLst>
              <a:ext uri="{FF2B5EF4-FFF2-40B4-BE49-F238E27FC236}">
                <a16:creationId xmlns:a16="http://schemas.microsoft.com/office/drawing/2014/main" id="{BA150AE1-B9EC-7A41-A4EB-7A0000C49DBF}"/>
              </a:ext>
            </a:extLst>
          </p:cNvPr>
          <p:cNvPicPr>
            <a:picLocks noChangeAspect="1"/>
          </p:cNvPicPr>
          <p:nvPr/>
        </p:nvPicPr>
        <p:blipFill>
          <a:blip r:embed="rId5"/>
          <a:stretch>
            <a:fillRect/>
          </a:stretch>
        </p:blipFill>
        <p:spPr>
          <a:xfrm>
            <a:off x="6400345" y="1510136"/>
            <a:ext cx="5228882" cy="4033709"/>
          </a:xfrm>
          <a:prstGeom prst="rect">
            <a:avLst/>
          </a:prstGeom>
        </p:spPr>
      </p:pic>
      <p:pic>
        <p:nvPicPr>
          <p:cNvPr id="10" name="Picture 9">
            <a:extLst>
              <a:ext uri="{FF2B5EF4-FFF2-40B4-BE49-F238E27FC236}">
                <a16:creationId xmlns:a16="http://schemas.microsoft.com/office/drawing/2014/main" id="{047B4637-0084-0046-92D6-66C492224BD3}"/>
              </a:ext>
            </a:extLst>
          </p:cNvPr>
          <p:cNvPicPr>
            <a:picLocks noChangeAspect="1"/>
          </p:cNvPicPr>
          <p:nvPr/>
        </p:nvPicPr>
        <p:blipFill>
          <a:blip r:embed="rId6"/>
          <a:stretch>
            <a:fillRect/>
          </a:stretch>
        </p:blipFill>
        <p:spPr>
          <a:xfrm>
            <a:off x="6400345" y="1510137"/>
            <a:ext cx="5228882" cy="4033709"/>
          </a:xfrm>
          <a:prstGeom prst="rect">
            <a:avLst/>
          </a:prstGeom>
        </p:spPr>
      </p:pic>
      <p:sp>
        <p:nvSpPr>
          <p:cNvPr id="14" name="Rectangle 13">
            <a:extLst>
              <a:ext uri="{FF2B5EF4-FFF2-40B4-BE49-F238E27FC236}">
                <a16:creationId xmlns:a16="http://schemas.microsoft.com/office/drawing/2014/main" id="{AFC2A94E-4946-6B4F-8A62-889DD821F159}"/>
              </a:ext>
            </a:extLst>
          </p:cNvPr>
          <p:cNvSpPr/>
          <p:nvPr/>
        </p:nvSpPr>
        <p:spPr>
          <a:xfrm>
            <a:off x="3462728" y="1999243"/>
            <a:ext cx="1424065" cy="2752640"/>
          </a:xfrm>
          <a:prstGeom prst="rect">
            <a:avLst/>
          </a:prstGeom>
          <a:noFill/>
          <a:ln w="38100">
            <a:solidFill>
              <a:srgbClr val="C9263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9887BF-C02E-0447-8AC1-2143E8F0B3DB}"/>
              </a:ext>
            </a:extLst>
          </p:cNvPr>
          <p:cNvSpPr/>
          <p:nvPr/>
        </p:nvSpPr>
        <p:spPr>
          <a:xfrm>
            <a:off x="1304146" y="1999242"/>
            <a:ext cx="2128580" cy="2752640"/>
          </a:xfrm>
          <a:prstGeom prst="rect">
            <a:avLst/>
          </a:prstGeom>
          <a:noFill/>
          <a:ln w="38100">
            <a:solidFill>
              <a:srgbClr val="ECB3C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CF5FC0-ABFD-6148-9668-84B5FE5203E3}"/>
              </a:ext>
            </a:extLst>
          </p:cNvPr>
          <p:cNvSpPr txBox="1"/>
          <p:nvPr/>
        </p:nvSpPr>
        <p:spPr>
          <a:xfrm>
            <a:off x="215320" y="584154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248688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THO complex specifically binds long and </a:t>
            </a:r>
            <a:r>
              <a:rPr lang="en-US" sz="3600" dirty="0" err="1"/>
              <a:t>unspliced</a:t>
            </a:r>
            <a:r>
              <a:rPr lang="en-US" sz="3600" dirty="0"/>
              <a:t> </a:t>
            </a:r>
            <a:r>
              <a:rPr lang="en-US" sz="3600" dirty="0" err="1"/>
              <a:t>piRNA</a:t>
            </a:r>
            <a:r>
              <a:rPr lang="en-US" sz="3600" dirty="0"/>
              <a:t>-producing transcripts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5" name="Picture 14" descr="Diagram&#10;&#10;Description automatically generated">
            <a:extLst>
              <a:ext uri="{FF2B5EF4-FFF2-40B4-BE49-F238E27FC236}">
                <a16:creationId xmlns:a16="http://schemas.microsoft.com/office/drawing/2014/main" id="{0F0AF291-F711-BC4D-934D-B4DC572A9E05}"/>
              </a:ext>
            </a:extLst>
          </p:cNvPr>
          <p:cNvPicPr>
            <a:picLocks noChangeAspect="1"/>
          </p:cNvPicPr>
          <p:nvPr/>
        </p:nvPicPr>
        <p:blipFill>
          <a:blip r:embed="rId3"/>
          <a:stretch>
            <a:fillRect/>
          </a:stretch>
        </p:blipFill>
        <p:spPr>
          <a:xfrm>
            <a:off x="838200" y="1846676"/>
            <a:ext cx="4622800" cy="2457691"/>
          </a:xfrm>
          <a:prstGeom prst="rect">
            <a:avLst/>
          </a:prstGeom>
        </p:spPr>
      </p:pic>
      <p:sp>
        <p:nvSpPr>
          <p:cNvPr id="17" name="TextBox 16">
            <a:extLst>
              <a:ext uri="{FF2B5EF4-FFF2-40B4-BE49-F238E27FC236}">
                <a16:creationId xmlns:a16="http://schemas.microsoft.com/office/drawing/2014/main" id="{5FB32AF3-4D25-F148-BEE3-3F5DEFC8050D}"/>
              </a:ext>
            </a:extLst>
          </p:cNvPr>
          <p:cNvSpPr txBox="1"/>
          <p:nvPr/>
        </p:nvSpPr>
        <p:spPr>
          <a:xfrm>
            <a:off x="838200" y="4559718"/>
            <a:ext cx="3378200" cy="954107"/>
          </a:xfrm>
          <a:prstGeom prst="rect">
            <a:avLst/>
          </a:prstGeom>
          <a:noFill/>
        </p:spPr>
        <p:txBody>
          <a:bodyPr wrap="square">
            <a:spAutoFit/>
          </a:bodyPr>
          <a:lstStyle/>
          <a:p>
            <a:r>
              <a:rPr lang="en-US" sz="1400" dirty="0"/>
              <a:t>Zhang and Tu et al. Cell Rep, 2018</a:t>
            </a:r>
          </a:p>
          <a:p>
            <a:r>
              <a:rPr lang="en-US" sz="1400" dirty="0" err="1"/>
              <a:t>Hur</a:t>
            </a:r>
            <a:r>
              <a:rPr lang="en-US" sz="1400" dirty="0"/>
              <a:t> et al. Genes Dev, 2016</a:t>
            </a:r>
          </a:p>
          <a:p>
            <a:r>
              <a:rPr lang="en-US" sz="1400" dirty="0"/>
              <a:t>Zhang et al. Cell, 2014</a:t>
            </a:r>
          </a:p>
          <a:p>
            <a:r>
              <a:rPr lang="en-US" sz="1400" dirty="0" err="1"/>
              <a:t>Mohn</a:t>
            </a:r>
            <a:r>
              <a:rPr lang="en-US" sz="1400" dirty="0"/>
              <a:t> et al. Cell, 2014</a:t>
            </a:r>
          </a:p>
        </p:txBody>
      </p:sp>
      <p:pic>
        <p:nvPicPr>
          <p:cNvPr id="19" name="Picture 18">
            <a:extLst>
              <a:ext uri="{FF2B5EF4-FFF2-40B4-BE49-F238E27FC236}">
                <a16:creationId xmlns:a16="http://schemas.microsoft.com/office/drawing/2014/main" id="{59A291F0-D5DD-4B44-A5D7-D6725F16A30F}"/>
              </a:ext>
            </a:extLst>
          </p:cNvPr>
          <p:cNvPicPr>
            <a:picLocks noChangeAspect="1"/>
          </p:cNvPicPr>
          <p:nvPr/>
        </p:nvPicPr>
        <p:blipFill>
          <a:blip r:embed="rId4"/>
          <a:stretch>
            <a:fillRect/>
          </a:stretch>
        </p:blipFill>
        <p:spPr>
          <a:xfrm>
            <a:off x="6095998" y="1314154"/>
            <a:ext cx="5071673" cy="5088982"/>
          </a:xfrm>
          <a:prstGeom prst="rect">
            <a:avLst/>
          </a:prstGeom>
        </p:spPr>
      </p:pic>
      <p:sp>
        <p:nvSpPr>
          <p:cNvPr id="24" name="TextBox 23">
            <a:extLst>
              <a:ext uri="{FF2B5EF4-FFF2-40B4-BE49-F238E27FC236}">
                <a16:creationId xmlns:a16="http://schemas.microsoft.com/office/drawing/2014/main" id="{DEF68DE3-016D-0242-AEFA-1F8D3BEFE0B0}"/>
              </a:ext>
            </a:extLst>
          </p:cNvPr>
          <p:cNvSpPr txBox="1"/>
          <p:nvPr/>
        </p:nvSpPr>
        <p:spPr>
          <a:xfrm>
            <a:off x="8994979" y="612533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428251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THO complex specifically binds long and </a:t>
            </a:r>
            <a:r>
              <a:rPr lang="en-US" sz="3600" dirty="0" err="1"/>
              <a:t>unspliced</a:t>
            </a:r>
            <a:r>
              <a:rPr lang="en-US" sz="3600" dirty="0"/>
              <a:t> </a:t>
            </a:r>
            <a:r>
              <a:rPr lang="en-US" sz="3600" dirty="0" err="1"/>
              <a:t>piRNA</a:t>
            </a:r>
            <a:r>
              <a:rPr lang="en-US" sz="3600" dirty="0"/>
              <a:t>-producing transcripts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5" name="Picture 14" descr="Diagram&#10;&#10;Description automatically generated">
            <a:extLst>
              <a:ext uri="{FF2B5EF4-FFF2-40B4-BE49-F238E27FC236}">
                <a16:creationId xmlns:a16="http://schemas.microsoft.com/office/drawing/2014/main" id="{0F0AF291-F711-BC4D-934D-B4DC572A9E05}"/>
              </a:ext>
            </a:extLst>
          </p:cNvPr>
          <p:cNvPicPr>
            <a:picLocks noChangeAspect="1"/>
          </p:cNvPicPr>
          <p:nvPr/>
        </p:nvPicPr>
        <p:blipFill>
          <a:blip r:embed="rId3"/>
          <a:stretch>
            <a:fillRect/>
          </a:stretch>
        </p:blipFill>
        <p:spPr>
          <a:xfrm>
            <a:off x="838200" y="1846676"/>
            <a:ext cx="4622800" cy="2457691"/>
          </a:xfrm>
          <a:prstGeom prst="rect">
            <a:avLst/>
          </a:prstGeom>
        </p:spPr>
      </p:pic>
      <p:sp>
        <p:nvSpPr>
          <p:cNvPr id="17" name="TextBox 16">
            <a:extLst>
              <a:ext uri="{FF2B5EF4-FFF2-40B4-BE49-F238E27FC236}">
                <a16:creationId xmlns:a16="http://schemas.microsoft.com/office/drawing/2014/main" id="{5FB32AF3-4D25-F148-BEE3-3F5DEFC8050D}"/>
              </a:ext>
            </a:extLst>
          </p:cNvPr>
          <p:cNvSpPr txBox="1"/>
          <p:nvPr/>
        </p:nvSpPr>
        <p:spPr>
          <a:xfrm>
            <a:off x="838200" y="4559718"/>
            <a:ext cx="3378200" cy="954107"/>
          </a:xfrm>
          <a:prstGeom prst="rect">
            <a:avLst/>
          </a:prstGeom>
          <a:noFill/>
        </p:spPr>
        <p:txBody>
          <a:bodyPr wrap="square">
            <a:spAutoFit/>
          </a:bodyPr>
          <a:lstStyle/>
          <a:p>
            <a:r>
              <a:rPr lang="en-US" sz="1400" dirty="0"/>
              <a:t>Zhang and Tu et al. Cell Rep, 2018</a:t>
            </a:r>
          </a:p>
          <a:p>
            <a:r>
              <a:rPr lang="en-US" sz="1400" dirty="0" err="1"/>
              <a:t>Hur</a:t>
            </a:r>
            <a:r>
              <a:rPr lang="en-US" sz="1400" dirty="0"/>
              <a:t> et al. Genes Dev, 2016</a:t>
            </a:r>
          </a:p>
          <a:p>
            <a:r>
              <a:rPr lang="en-US" sz="1400" dirty="0"/>
              <a:t>Zhang et al. Cell, 2014</a:t>
            </a:r>
          </a:p>
          <a:p>
            <a:r>
              <a:rPr lang="en-US" sz="1400" dirty="0" err="1"/>
              <a:t>Mohn</a:t>
            </a:r>
            <a:r>
              <a:rPr lang="en-US" sz="1400" dirty="0"/>
              <a:t> et al. Cell, 2014</a:t>
            </a:r>
          </a:p>
        </p:txBody>
      </p:sp>
      <p:pic>
        <p:nvPicPr>
          <p:cNvPr id="19" name="Picture 18">
            <a:extLst>
              <a:ext uri="{FF2B5EF4-FFF2-40B4-BE49-F238E27FC236}">
                <a16:creationId xmlns:a16="http://schemas.microsoft.com/office/drawing/2014/main" id="{59A291F0-D5DD-4B44-A5D7-D6725F16A30F}"/>
              </a:ext>
            </a:extLst>
          </p:cNvPr>
          <p:cNvPicPr>
            <a:picLocks noChangeAspect="1"/>
          </p:cNvPicPr>
          <p:nvPr/>
        </p:nvPicPr>
        <p:blipFill>
          <a:blip r:embed="rId4"/>
          <a:stretch>
            <a:fillRect/>
          </a:stretch>
        </p:blipFill>
        <p:spPr>
          <a:xfrm>
            <a:off x="6095998" y="1314154"/>
            <a:ext cx="5071673" cy="5088982"/>
          </a:xfrm>
          <a:prstGeom prst="rect">
            <a:avLst/>
          </a:prstGeom>
        </p:spPr>
      </p:pic>
      <p:pic>
        <p:nvPicPr>
          <p:cNvPr id="21" name="Picture 20">
            <a:extLst>
              <a:ext uri="{FF2B5EF4-FFF2-40B4-BE49-F238E27FC236}">
                <a16:creationId xmlns:a16="http://schemas.microsoft.com/office/drawing/2014/main" id="{F719A41F-0602-214A-8D42-140FF1377B9C}"/>
              </a:ext>
            </a:extLst>
          </p:cNvPr>
          <p:cNvPicPr>
            <a:picLocks noChangeAspect="1"/>
          </p:cNvPicPr>
          <p:nvPr/>
        </p:nvPicPr>
        <p:blipFill>
          <a:blip r:embed="rId5"/>
          <a:stretch>
            <a:fillRect/>
          </a:stretch>
        </p:blipFill>
        <p:spPr>
          <a:xfrm>
            <a:off x="6095999" y="1314154"/>
            <a:ext cx="5071673" cy="5088982"/>
          </a:xfrm>
          <a:prstGeom prst="rect">
            <a:avLst/>
          </a:prstGeom>
        </p:spPr>
      </p:pic>
      <p:sp>
        <p:nvSpPr>
          <p:cNvPr id="13" name="TextBox 12">
            <a:extLst>
              <a:ext uri="{FF2B5EF4-FFF2-40B4-BE49-F238E27FC236}">
                <a16:creationId xmlns:a16="http://schemas.microsoft.com/office/drawing/2014/main" id="{21FA0A9D-6457-1449-AE1B-2978B1B9AB5D}"/>
              </a:ext>
            </a:extLst>
          </p:cNvPr>
          <p:cNvSpPr txBox="1"/>
          <p:nvPr/>
        </p:nvSpPr>
        <p:spPr>
          <a:xfrm>
            <a:off x="8994979" y="6125339"/>
            <a:ext cx="3069302" cy="307777"/>
          </a:xfrm>
          <a:prstGeom prst="rect">
            <a:avLst/>
          </a:prstGeom>
          <a:noFill/>
        </p:spPr>
        <p:txBody>
          <a:bodyPr wrap="none" rtlCol="0">
            <a:spAutoFit/>
          </a:bodyPr>
          <a:lstStyle/>
          <a:p>
            <a:r>
              <a:rPr lang="en-US" sz="1400" dirty="0"/>
              <a:t>Yu et al., </a:t>
            </a:r>
            <a:r>
              <a:rPr lang="en-US" sz="1400" i="1" dirty="0"/>
              <a:t>Nature Communications</a:t>
            </a:r>
            <a:r>
              <a:rPr lang="en-US" sz="1400" dirty="0"/>
              <a:t>. 2021</a:t>
            </a:r>
          </a:p>
        </p:txBody>
      </p:sp>
    </p:spTree>
    <p:extLst>
      <p:ext uri="{BB962C8B-B14F-4D97-AF65-F5344CB8AC3E}">
        <p14:creationId xmlns:p14="http://schemas.microsoft.com/office/powerpoint/2010/main" val="3320315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4" name="Title 1">
            <a:extLst>
              <a:ext uri="{FF2B5EF4-FFF2-40B4-BE49-F238E27FC236}">
                <a16:creationId xmlns:a16="http://schemas.microsoft.com/office/drawing/2014/main" id="{9BB02B79-9247-3C44-AD67-A80EE5A9CC8E}"/>
              </a:ext>
            </a:extLst>
          </p:cNvPr>
          <p:cNvSpPr txBox="1">
            <a:spLocks/>
          </p:cNvSpPr>
          <p:nvPr/>
        </p:nvSpPr>
        <p:spPr>
          <a:xfrm>
            <a:off x="838200" y="0"/>
            <a:ext cx="10515600" cy="1314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Long and </a:t>
            </a:r>
            <a:r>
              <a:rPr lang="en-US" sz="3600" dirty="0" err="1"/>
              <a:t>intronless</a:t>
            </a:r>
            <a:r>
              <a:rPr lang="en-US" sz="3600" dirty="0"/>
              <a:t> is a conserved feature of </a:t>
            </a:r>
            <a:r>
              <a:rPr lang="en-US" sz="3600" dirty="0" err="1"/>
              <a:t>piRNA</a:t>
            </a:r>
            <a:r>
              <a:rPr lang="en-US" sz="3600" dirty="0"/>
              <a:t> genes in mammals</a:t>
            </a:r>
          </a:p>
        </p:txBody>
      </p:sp>
      <p:pic>
        <p:nvPicPr>
          <p:cNvPr id="10" name="Picture 9">
            <a:extLst>
              <a:ext uri="{FF2B5EF4-FFF2-40B4-BE49-F238E27FC236}">
                <a16:creationId xmlns:a16="http://schemas.microsoft.com/office/drawing/2014/main" id="{5CCFE18B-A8B3-FC45-A75A-528C9E85E4E6}"/>
              </a:ext>
            </a:extLst>
          </p:cNvPr>
          <p:cNvPicPr>
            <a:picLocks noChangeAspect="1"/>
          </p:cNvPicPr>
          <p:nvPr/>
        </p:nvPicPr>
        <p:blipFill>
          <a:blip r:embed="rId2"/>
          <a:stretch>
            <a:fillRect/>
          </a:stretch>
        </p:blipFill>
        <p:spPr>
          <a:xfrm>
            <a:off x="596900" y="1936025"/>
            <a:ext cx="10515478" cy="3607821"/>
          </a:xfrm>
          <a:prstGeom prst="rect">
            <a:avLst/>
          </a:prstGeom>
        </p:spPr>
      </p:pic>
    </p:spTree>
    <p:extLst>
      <p:ext uri="{BB962C8B-B14F-4D97-AF65-F5344CB8AC3E}">
        <p14:creationId xmlns:p14="http://schemas.microsoft.com/office/powerpoint/2010/main" val="595310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4" name="Title 1">
            <a:extLst>
              <a:ext uri="{FF2B5EF4-FFF2-40B4-BE49-F238E27FC236}">
                <a16:creationId xmlns:a16="http://schemas.microsoft.com/office/drawing/2014/main" id="{9BB02B79-9247-3C44-AD67-A80EE5A9CC8E}"/>
              </a:ext>
            </a:extLst>
          </p:cNvPr>
          <p:cNvSpPr txBox="1">
            <a:spLocks/>
          </p:cNvSpPr>
          <p:nvPr/>
        </p:nvSpPr>
        <p:spPr>
          <a:xfrm>
            <a:off x="838200" y="0"/>
            <a:ext cx="10515600" cy="1314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Unspliced</a:t>
            </a:r>
            <a:r>
              <a:rPr lang="en-US" sz="3600" dirty="0"/>
              <a:t> retroviral transcripts are processed into </a:t>
            </a:r>
            <a:r>
              <a:rPr lang="en-US" sz="3600" dirty="0" err="1"/>
              <a:t>piRNAs</a:t>
            </a:r>
            <a:endParaRPr lang="en-US" sz="3600" dirty="0"/>
          </a:p>
        </p:txBody>
      </p:sp>
      <p:pic>
        <p:nvPicPr>
          <p:cNvPr id="3" name="Picture 2">
            <a:extLst>
              <a:ext uri="{FF2B5EF4-FFF2-40B4-BE49-F238E27FC236}">
                <a16:creationId xmlns:a16="http://schemas.microsoft.com/office/drawing/2014/main" id="{04E439FE-86C1-C14E-B27E-5942AC7AD0AE}"/>
              </a:ext>
            </a:extLst>
          </p:cNvPr>
          <p:cNvPicPr>
            <a:picLocks noChangeAspect="1"/>
          </p:cNvPicPr>
          <p:nvPr/>
        </p:nvPicPr>
        <p:blipFill rotWithShape="1">
          <a:blip r:embed="rId3"/>
          <a:srcRect l="6523"/>
          <a:stretch/>
        </p:blipFill>
        <p:spPr>
          <a:xfrm>
            <a:off x="3246679" y="2733370"/>
            <a:ext cx="5662712" cy="3594053"/>
          </a:xfrm>
          <a:prstGeom prst="rect">
            <a:avLst/>
          </a:prstGeom>
        </p:spPr>
      </p:pic>
      <p:pic>
        <p:nvPicPr>
          <p:cNvPr id="12" name="Picture 11">
            <a:extLst>
              <a:ext uri="{FF2B5EF4-FFF2-40B4-BE49-F238E27FC236}">
                <a16:creationId xmlns:a16="http://schemas.microsoft.com/office/drawing/2014/main" id="{91332332-564A-5F4A-A8B2-6D7AF6BAB5A3}"/>
              </a:ext>
            </a:extLst>
          </p:cNvPr>
          <p:cNvPicPr>
            <a:picLocks noChangeAspect="1"/>
          </p:cNvPicPr>
          <p:nvPr/>
        </p:nvPicPr>
        <p:blipFill>
          <a:blip r:embed="rId4"/>
          <a:stretch>
            <a:fillRect/>
          </a:stretch>
        </p:blipFill>
        <p:spPr>
          <a:xfrm>
            <a:off x="3246679" y="1810370"/>
            <a:ext cx="5829587" cy="378818"/>
          </a:xfrm>
          <a:prstGeom prst="rect">
            <a:avLst/>
          </a:prstGeom>
        </p:spPr>
      </p:pic>
      <p:sp>
        <p:nvSpPr>
          <p:cNvPr id="19" name="TextBox 18">
            <a:extLst>
              <a:ext uri="{FF2B5EF4-FFF2-40B4-BE49-F238E27FC236}">
                <a16:creationId xmlns:a16="http://schemas.microsoft.com/office/drawing/2014/main" id="{211F6BE5-02BA-3047-9B6B-063EFD288E15}"/>
              </a:ext>
            </a:extLst>
          </p:cNvPr>
          <p:cNvSpPr txBox="1"/>
          <p:nvPr/>
        </p:nvSpPr>
        <p:spPr>
          <a:xfrm>
            <a:off x="4986919" y="1467014"/>
            <a:ext cx="2349105" cy="369332"/>
          </a:xfrm>
          <a:prstGeom prst="rect">
            <a:avLst/>
          </a:prstGeom>
          <a:noFill/>
        </p:spPr>
        <p:txBody>
          <a:bodyPr wrap="none" rtlCol="0">
            <a:spAutoFit/>
          </a:bodyPr>
          <a:lstStyle/>
          <a:p>
            <a:r>
              <a:rPr lang="en-US" dirty="0"/>
              <a:t>Koala retrovirus (</a:t>
            </a:r>
            <a:r>
              <a:rPr lang="en-US" dirty="0" err="1"/>
              <a:t>KoRV</a:t>
            </a:r>
            <a:r>
              <a:rPr lang="en-US" dirty="0"/>
              <a:t>)</a:t>
            </a:r>
          </a:p>
        </p:txBody>
      </p:sp>
      <p:pic>
        <p:nvPicPr>
          <p:cNvPr id="21" name="Picture 20">
            <a:extLst>
              <a:ext uri="{FF2B5EF4-FFF2-40B4-BE49-F238E27FC236}">
                <a16:creationId xmlns:a16="http://schemas.microsoft.com/office/drawing/2014/main" id="{FC463131-4068-9C4D-90F8-69B56098802F}"/>
              </a:ext>
            </a:extLst>
          </p:cNvPr>
          <p:cNvPicPr>
            <a:picLocks noChangeAspect="1"/>
          </p:cNvPicPr>
          <p:nvPr/>
        </p:nvPicPr>
        <p:blipFill rotWithShape="1">
          <a:blip r:embed="rId4"/>
          <a:srcRect r="83539"/>
          <a:stretch/>
        </p:blipFill>
        <p:spPr>
          <a:xfrm>
            <a:off x="3246679" y="2199833"/>
            <a:ext cx="959561" cy="378818"/>
          </a:xfrm>
          <a:prstGeom prst="rect">
            <a:avLst/>
          </a:prstGeom>
        </p:spPr>
      </p:pic>
      <p:pic>
        <p:nvPicPr>
          <p:cNvPr id="22" name="Picture 21">
            <a:extLst>
              <a:ext uri="{FF2B5EF4-FFF2-40B4-BE49-F238E27FC236}">
                <a16:creationId xmlns:a16="http://schemas.microsoft.com/office/drawing/2014/main" id="{60D50F51-971A-6042-83E0-2F77F30F7774}"/>
              </a:ext>
            </a:extLst>
          </p:cNvPr>
          <p:cNvPicPr>
            <a:picLocks noChangeAspect="1"/>
          </p:cNvPicPr>
          <p:nvPr/>
        </p:nvPicPr>
        <p:blipFill rotWithShape="1">
          <a:blip r:embed="rId4"/>
          <a:srcRect l="64170"/>
          <a:stretch/>
        </p:blipFill>
        <p:spPr>
          <a:xfrm>
            <a:off x="6987540" y="2199832"/>
            <a:ext cx="2088724" cy="378818"/>
          </a:xfrm>
          <a:prstGeom prst="rect">
            <a:avLst/>
          </a:prstGeom>
        </p:spPr>
      </p:pic>
      <p:cxnSp>
        <p:nvCxnSpPr>
          <p:cNvPr id="24" name="Straight Connector 23">
            <a:extLst>
              <a:ext uri="{FF2B5EF4-FFF2-40B4-BE49-F238E27FC236}">
                <a16:creationId xmlns:a16="http://schemas.microsoft.com/office/drawing/2014/main" id="{A0A8AE48-3013-A642-80BB-E12CD57FB5B2}"/>
              </a:ext>
            </a:extLst>
          </p:cNvPr>
          <p:cNvCxnSpPr>
            <a:cxnSpLocks/>
          </p:cNvCxnSpPr>
          <p:nvPr/>
        </p:nvCxnSpPr>
        <p:spPr>
          <a:xfrm>
            <a:off x="4209415" y="2304607"/>
            <a:ext cx="0" cy="270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28B717-1CF0-0243-99FE-013F92B8956D}"/>
              </a:ext>
            </a:extLst>
          </p:cNvPr>
          <p:cNvCxnSpPr>
            <a:cxnSpLocks/>
          </p:cNvCxnSpPr>
          <p:nvPr/>
        </p:nvCxnSpPr>
        <p:spPr>
          <a:xfrm flipV="1">
            <a:off x="4206240" y="2439847"/>
            <a:ext cx="27813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4D46E32-9F35-5546-9C3B-22C911DA0160}"/>
              </a:ext>
            </a:extLst>
          </p:cNvPr>
          <p:cNvSpPr txBox="1"/>
          <p:nvPr/>
        </p:nvSpPr>
        <p:spPr>
          <a:xfrm>
            <a:off x="10416252" y="6053708"/>
            <a:ext cx="1560427" cy="307777"/>
          </a:xfrm>
          <a:prstGeom prst="rect">
            <a:avLst/>
          </a:prstGeom>
          <a:noFill/>
        </p:spPr>
        <p:txBody>
          <a:bodyPr wrap="none" rtlCol="0">
            <a:spAutoFit/>
          </a:bodyPr>
          <a:lstStyle/>
          <a:p>
            <a:r>
              <a:rPr lang="en-US" sz="1400" dirty="0"/>
              <a:t>Yu et al., </a:t>
            </a:r>
            <a:r>
              <a:rPr lang="en-US" sz="1400" i="1" dirty="0"/>
              <a:t>Cell</a:t>
            </a:r>
            <a:r>
              <a:rPr lang="en-US" sz="1400" dirty="0"/>
              <a:t>. 2019</a:t>
            </a:r>
          </a:p>
        </p:txBody>
      </p:sp>
    </p:spTree>
    <p:extLst>
      <p:ext uri="{BB962C8B-B14F-4D97-AF65-F5344CB8AC3E}">
        <p14:creationId xmlns:p14="http://schemas.microsoft.com/office/powerpoint/2010/main" val="206344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1" name="Title 1">
            <a:extLst>
              <a:ext uri="{FF2B5EF4-FFF2-40B4-BE49-F238E27FC236}">
                <a16:creationId xmlns:a16="http://schemas.microsoft.com/office/drawing/2014/main" id="{20E979C8-CB47-4D4F-8FA0-635EE2E55CD8}"/>
              </a:ext>
            </a:extLst>
          </p:cNvPr>
          <p:cNvSpPr txBox="1">
            <a:spLocks/>
          </p:cNvSpPr>
          <p:nvPr/>
        </p:nvSpPr>
        <p:spPr>
          <a:xfrm>
            <a:off x="838200" y="0"/>
            <a:ext cx="10515600" cy="1314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t>Unspliced</a:t>
            </a:r>
            <a:r>
              <a:rPr lang="en-US" sz="3600" dirty="0"/>
              <a:t> retroviral transcripts are processed into </a:t>
            </a:r>
            <a:r>
              <a:rPr lang="en-US" sz="3600" dirty="0" err="1"/>
              <a:t>piRNAs</a:t>
            </a:r>
            <a:endParaRPr lang="en-US" sz="3600" dirty="0"/>
          </a:p>
        </p:txBody>
      </p:sp>
      <p:pic>
        <p:nvPicPr>
          <p:cNvPr id="5" name="Picture 4">
            <a:extLst>
              <a:ext uri="{FF2B5EF4-FFF2-40B4-BE49-F238E27FC236}">
                <a16:creationId xmlns:a16="http://schemas.microsoft.com/office/drawing/2014/main" id="{D6E3FD39-57DE-494D-9177-2C434135D1B6}"/>
              </a:ext>
            </a:extLst>
          </p:cNvPr>
          <p:cNvPicPr>
            <a:picLocks noChangeAspect="1"/>
          </p:cNvPicPr>
          <p:nvPr/>
        </p:nvPicPr>
        <p:blipFill>
          <a:blip r:embed="rId2"/>
          <a:stretch>
            <a:fillRect/>
          </a:stretch>
        </p:blipFill>
        <p:spPr>
          <a:xfrm>
            <a:off x="1533405" y="1552430"/>
            <a:ext cx="9138285" cy="4604839"/>
          </a:xfrm>
          <a:prstGeom prst="rect">
            <a:avLst/>
          </a:prstGeom>
        </p:spPr>
      </p:pic>
    </p:spTree>
    <p:extLst>
      <p:ext uri="{BB962C8B-B14F-4D97-AF65-F5344CB8AC3E}">
        <p14:creationId xmlns:p14="http://schemas.microsoft.com/office/powerpoint/2010/main" val="358157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600" dirty="0"/>
              <a:t>PIWI-interacting RNAs (</a:t>
            </a:r>
            <a:r>
              <a:rPr lang="en-US" sz="3600" dirty="0" err="1"/>
              <a:t>piRNAs</a:t>
            </a:r>
            <a:r>
              <a:rPr lang="en-US" sz="3600" dirty="0"/>
              <a:t>)</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5" name="Picture 14">
            <a:extLst>
              <a:ext uri="{FF2B5EF4-FFF2-40B4-BE49-F238E27FC236}">
                <a16:creationId xmlns:a16="http://schemas.microsoft.com/office/drawing/2014/main" id="{D7585C6C-6C1B-AE48-9FA3-365E929B02F8}"/>
              </a:ext>
            </a:extLst>
          </p:cNvPr>
          <p:cNvPicPr>
            <a:picLocks noChangeAspect="1"/>
          </p:cNvPicPr>
          <p:nvPr/>
        </p:nvPicPr>
        <p:blipFill>
          <a:blip r:embed="rId3"/>
          <a:stretch>
            <a:fillRect/>
          </a:stretch>
        </p:blipFill>
        <p:spPr>
          <a:xfrm>
            <a:off x="3650448" y="2086178"/>
            <a:ext cx="1600200" cy="673100"/>
          </a:xfrm>
          <a:prstGeom prst="rect">
            <a:avLst/>
          </a:prstGeom>
        </p:spPr>
      </p:pic>
      <p:pic>
        <p:nvPicPr>
          <p:cNvPr id="17" name="Picture 16">
            <a:extLst>
              <a:ext uri="{FF2B5EF4-FFF2-40B4-BE49-F238E27FC236}">
                <a16:creationId xmlns:a16="http://schemas.microsoft.com/office/drawing/2014/main" id="{ED289AA2-295A-E44C-BDE6-9EBEF645FA96}"/>
              </a:ext>
            </a:extLst>
          </p:cNvPr>
          <p:cNvPicPr>
            <a:picLocks noChangeAspect="1"/>
          </p:cNvPicPr>
          <p:nvPr/>
        </p:nvPicPr>
        <p:blipFill>
          <a:blip r:embed="rId4"/>
          <a:stretch>
            <a:fillRect/>
          </a:stretch>
        </p:blipFill>
        <p:spPr>
          <a:xfrm>
            <a:off x="3717156" y="5166963"/>
            <a:ext cx="1961510" cy="456558"/>
          </a:xfrm>
          <a:prstGeom prst="rect">
            <a:avLst/>
          </a:prstGeom>
        </p:spPr>
      </p:pic>
      <p:pic>
        <p:nvPicPr>
          <p:cNvPr id="19" name="Picture 18">
            <a:extLst>
              <a:ext uri="{FF2B5EF4-FFF2-40B4-BE49-F238E27FC236}">
                <a16:creationId xmlns:a16="http://schemas.microsoft.com/office/drawing/2014/main" id="{2F112472-B5D5-EB49-8721-5F661A32B797}"/>
              </a:ext>
            </a:extLst>
          </p:cNvPr>
          <p:cNvPicPr>
            <a:picLocks noChangeAspect="1"/>
          </p:cNvPicPr>
          <p:nvPr/>
        </p:nvPicPr>
        <p:blipFill>
          <a:blip r:embed="rId5"/>
          <a:stretch>
            <a:fillRect/>
          </a:stretch>
        </p:blipFill>
        <p:spPr>
          <a:xfrm>
            <a:off x="3565465" y="3349756"/>
            <a:ext cx="1770166" cy="967204"/>
          </a:xfrm>
          <a:prstGeom prst="rect">
            <a:avLst/>
          </a:prstGeom>
        </p:spPr>
      </p:pic>
      <p:sp>
        <p:nvSpPr>
          <p:cNvPr id="20" name="TextBox 19">
            <a:extLst>
              <a:ext uri="{FF2B5EF4-FFF2-40B4-BE49-F238E27FC236}">
                <a16:creationId xmlns:a16="http://schemas.microsoft.com/office/drawing/2014/main" id="{B7931BC1-D202-F14A-8CED-FF92A3C8BBB2}"/>
              </a:ext>
            </a:extLst>
          </p:cNvPr>
          <p:cNvSpPr txBox="1"/>
          <p:nvPr/>
        </p:nvSpPr>
        <p:spPr>
          <a:xfrm>
            <a:off x="2851491" y="2238062"/>
            <a:ext cx="829073" cy="369332"/>
          </a:xfrm>
          <a:prstGeom prst="rect">
            <a:avLst/>
          </a:prstGeom>
          <a:noFill/>
        </p:spPr>
        <p:txBody>
          <a:bodyPr wrap="none" rtlCol="0">
            <a:spAutoFit/>
          </a:bodyPr>
          <a:lstStyle/>
          <a:p>
            <a:r>
              <a:rPr lang="en-US" dirty="0"/>
              <a:t>miRNA</a:t>
            </a:r>
          </a:p>
        </p:txBody>
      </p:sp>
      <p:sp>
        <p:nvSpPr>
          <p:cNvPr id="21" name="TextBox 20">
            <a:extLst>
              <a:ext uri="{FF2B5EF4-FFF2-40B4-BE49-F238E27FC236}">
                <a16:creationId xmlns:a16="http://schemas.microsoft.com/office/drawing/2014/main" id="{9D019604-3B58-C548-95D6-44A727B59D66}"/>
              </a:ext>
            </a:extLst>
          </p:cNvPr>
          <p:cNvSpPr txBox="1"/>
          <p:nvPr/>
        </p:nvSpPr>
        <p:spPr>
          <a:xfrm>
            <a:off x="2904451" y="3657851"/>
            <a:ext cx="734496" cy="369332"/>
          </a:xfrm>
          <a:prstGeom prst="rect">
            <a:avLst/>
          </a:prstGeom>
          <a:noFill/>
        </p:spPr>
        <p:txBody>
          <a:bodyPr wrap="none" rtlCol="0">
            <a:spAutoFit/>
          </a:bodyPr>
          <a:lstStyle/>
          <a:p>
            <a:r>
              <a:rPr lang="en-US" dirty="0"/>
              <a:t>siRNA</a:t>
            </a:r>
          </a:p>
        </p:txBody>
      </p:sp>
      <p:sp>
        <p:nvSpPr>
          <p:cNvPr id="22" name="TextBox 21">
            <a:extLst>
              <a:ext uri="{FF2B5EF4-FFF2-40B4-BE49-F238E27FC236}">
                <a16:creationId xmlns:a16="http://schemas.microsoft.com/office/drawing/2014/main" id="{CBB00D48-8ABC-2A42-B2A9-F484A3F2F9FB}"/>
              </a:ext>
            </a:extLst>
          </p:cNvPr>
          <p:cNvSpPr txBox="1"/>
          <p:nvPr/>
        </p:nvSpPr>
        <p:spPr>
          <a:xfrm>
            <a:off x="2872390" y="5141124"/>
            <a:ext cx="766557" cy="369332"/>
          </a:xfrm>
          <a:prstGeom prst="rect">
            <a:avLst/>
          </a:prstGeom>
          <a:noFill/>
        </p:spPr>
        <p:txBody>
          <a:bodyPr wrap="none" rtlCol="0">
            <a:spAutoFit/>
          </a:bodyPr>
          <a:lstStyle/>
          <a:p>
            <a:r>
              <a:rPr lang="en-US" dirty="0" err="1"/>
              <a:t>piRNA</a:t>
            </a:r>
            <a:endParaRPr lang="en-US" dirty="0"/>
          </a:p>
        </p:txBody>
      </p:sp>
      <p:sp>
        <p:nvSpPr>
          <p:cNvPr id="23" name="Left Brace 22">
            <a:extLst>
              <a:ext uri="{FF2B5EF4-FFF2-40B4-BE49-F238E27FC236}">
                <a16:creationId xmlns:a16="http://schemas.microsoft.com/office/drawing/2014/main" id="{4DA932B6-7D67-CF4F-ABBA-2C35E79B01C6}"/>
              </a:ext>
            </a:extLst>
          </p:cNvPr>
          <p:cNvSpPr/>
          <p:nvPr/>
        </p:nvSpPr>
        <p:spPr>
          <a:xfrm>
            <a:off x="2235200" y="2422728"/>
            <a:ext cx="372533" cy="2972514"/>
          </a:xfrm>
          <a:prstGeom prst="lef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BAA54581-D8D1-4348-A104-3209585D129A}"/>
              </a:ext>
            </a:extLst>
          </p:cNvPr>
          <p:cNvSpPr txBox="1"/>
          <p:nvPr/>
        </p:nvSpPr>
        <p:spPr>
          <a:xfrm>
            <a:off x="939268" y="3724319"/>
            <a:ext cx="1225015" cy="369332"/>
          </a:xfrm>
          <a:prstGeom prst="rect">
            <a:avLst/>
          </a:prstGeom>
          <a:noFill/>
        </p:spPr>
        <p:txBody>
          <a:bodyPr wrap="none" rtlCol="0">
            <a:spAutoFit/>
          </a:bodyPr>
          <a:lstStyle/>
          <a:p>
            <a:r>
              <a:rPr lang="en-US" dirty="0"/>
              <a:t>small RNAs</a:t>
            </a:r>
          </a:p>
        </p:txBody>
      </p:sp>
      <p:sp>
        <p:nvSpPr>
          <p:cNvPr id="25" name="TextBox 24">
            <a:extLst>
              <a:ext uri="{FF2B5EF4-FFF2-40B4-BE49-F238E27FC236}">
                <a16:creationId xmlns:a16="http://schemas.microsoft.com/office/drawing/2014/main" id="{7D5BBC78-A8B7-5042-A0A8-30CE67A17DBD}"/>
              </a:ext>
            </a:extLst>
          </p:cNvPr>
          <p:cNvSpPr txBox="1"/>
          <p:nvPr/>
        </p:nvSpPr>
        <p:spPr>
          <a:xfrm>
            <a:off x="4092669" y="5583670"/>
            <a:ext cx="969624" cy="369332"/>
          </a:xfrm>
          <a:prstGeom prst="rect">
            <a:avLst/>
          </a:prstGeom>
          <a:noFill/>
        </p:spPr>
        <p:txBody>
          <a:bodyPr wrap="none" rtlCol="0">
            <a:spAutoFit/>
          </a:bodyPr>
          <a:lstStyle/>
          <a:p>
            <a:r>
              <a:rPr lang="en-US" dirty="0"/>
              <a:t>24–32nt</a:t>
            </a:r>
          </a:p>
        </p:txBody>
      </p:sp>
    </p:spTree>
    <p:extLst>
      <p:ext uri="{BB962C8B-B14F-4D97-AF65-F5344CB8AC3E}">
        <p14:creationId xmlns:p14="http://schemas.microsoft.com/office/powerpoint/2010/main" val="256727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96F51-F5CF-BF47-9EF8-6FC6D3391555}"/>
              </a:ext>
            </a:extLst>
          </p:cNvPr>
          <p:cNvSpPr txBox="1"/>
          <p:nvPr/>
        </p:nvSpPr>
        <p:spPr>
          <a:xfrm>
            <a:off x="215320" y="73254"/>
            <a:ext cx="948721" cy="400110"/>
          </a:xfrm>
          <a:prstGeom prst="rect">
            <a:avLst/>
          </a:prstGeom>
          <a:noFill/>
        </p:spPr>
        <p:txBody>
          <a:bodyPr wrap="none" rtlCol="0">
            <a:spAutoFit/>
          </a:bodyPr>
          <a:lstStyle/>
          <a:p>
            <a:r>
              <a:rPr lang="en-US" sz="2000" b="1" dirty="0">
                <a:solidFill>
                  <a:schemeClr val="accent5"/>
                </a:solidFill>
              </a:rPr>
              <a:t>Results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14" name="Title 1">
            <a:extLst>
              <a:ext uri="{FF2B5EF4-FFF2-40B4-BE49-F238E27FC236}">
                <a16:creationId xmlns:a16="http://schemas.microsoft.com/office/drawing/2014/main" id="{9BB02B79-9247-3C44-AD67-A80EE5A9CC8E}"/>
              </a:ext>
            </a:extLst>
          </p:cNvPr>
          <p:cNvSpPr txBox="1">
            <a:spLocks/>
          </p:cNvSpPr>
          <p:nvPr/>
        </p:nvSpPr>
        <p:spPr>
          <a:xfrm>
            <a:off x="838200" y="0"/>
            <a:ext cx="10515600" cy="1314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THO specifically binds to </a:t>
            </a:r>
            <a:r>
              <a:rPr lang="en-US" sz="3600" dirty="0" err="1"/>
              <a:t>unspliced</a:t>
            </a:r>
            <a:r>
              <a:rPr lang="en-US" sz="3600" dirty="0"/>
              <a:t> </a:t>
            </a:r>
            <a:r>
              <a:rPr lang="en-US" sz="3600" dirty="0" err="1"/>
              <a:t>KoRV</a:t>
            </a:r>
            <a:r>
              <a:rPr lang="en-US" sz="3600" dirty="0"/>
              <a:t> transcripts</a:t>
            </a:r>
          </a:p>
        </p:txBody>
      </p:sp>
      <p:pic>
        <p:nvPicPr>
          <p:cNvPr id="5" name="Picture 4">
            <a:extLst>
              <a:ext uri="{FF2B5EF4-FFF2-40B4-BE49-F238E27FC236}">
                <a16:creationId xmlns:a16="http://schemas.microsoft.com/office/drawing/2014/main" id="{791A0734-6A73-0D44-8790-184BBF9D0660}"/>
              </a:ext>
            </a:extLst>
          </p:cNvPr>
          <p:cNvPicPr>
            <a:picLocks noChangeAspect="1"/>
          </p:cNvPicPr>
          <p:nvPr/>
        </p:nvPicPr>
        <p:blipFill>
          <a:blip r:embed="rId3"/>
          <a:stretch>
            <a:fillRect/>
          </a:stretch>
        </p:blipFill>
        <p:spPr>
          <a:xfrm>
            <a:off x="2851491" y="3214232"/>
            <a:ext cx="5829587" cy="2189951"/>
          </a:xfrm>
          <a:prstGeom prst="rect">
            <a:avLst/>
          </a:prstGeom>
        </p:spPr>
      </p:pic>
      <p:pic>
        <p:nvPicPr>
          <p:cNvPr id="15" name="Picture 14">
            <a:extLst>
              <a:ext uri="{FF2B5EF4-FFF2-40B4-BE49-F238E27FC236}">
                <a16:creationId xmlns:a16="http://schemas.microsoft.com/office/drawing/2014/main" id="{DCE42847-F889-9C40-B2E0-7836147727AB}"/>
              </a:ext>
            </a:extLst>
          </p:cNvPr>
          <p:cNvPicPr>
            <a:picLocks noChangeAspect="1"/>
          </p:cNvPicPr>
          <p:nvPr/>
        </p:nvPicPr>
        <p:blipFill>
          <a:blip r:embed="rId4"/>
          <a:stretch>
            <a:fillRect/>
          </a:stretch>
        </p:blipFill>
        <p:spPr>
          <a:xfrm>
            <a:off x="3306639" y="2200110"/>
            <a:ext cx="5829587" cy="378818"/>
          </a:xfrm>
          <a:prstGeom prst="rect">
            <a:avLst/>
          </a:prstGeom>
        </p:spPr>
      </p:pic>
      <p:sp>
        <p:nvSpPr>
          <p:cNvPr id="16" name="TextBox 15">
            <a:extLst>
              <a:ext uri="{FF2B5EF4-FFF2-40B4-BE49-F238E27FC236}">
                <a16:creationId xmlns:a16="http://schemas.microsoft.com/office/drawing/2014/main" id="{7C3ADC60-7CDD-D54E-A5FC-80E6E01B2C1D}"/>
              </a:ext>
            </a:extLst>
          </p:cNvPr>
          <p:cNvSpPr txBox="1"/>
          <p:nvPr/>
        </p:nvSpPr>
        <p:spPr>
          <a:xfrm>
            <a:off x="5046879" y="1856754"/>
            <a:ext cx="2349105" cy="369332"/>
          </a:xfrm>
          <a:prstGeom prst="rect">
            <a:avLst/>
          </a:prstGeom>
          <a:noFill/>
        </p:spPr>
        <p:txBody>
          <a:bodyPr wrap="none" rtlCol="0">
            <a:spAutoFit/>
          </a:bodyPr>
          <a:lstStyle/>
          <a:p>
            <a:r>
              <a:rPr lang="en-US" dirty="0"/>
              <a:t>Koala retrovirus (</a:t>
            </a:r>
            <a:r>
              <a:rPr lang="en-US" dirty="0" err="1"/>
              <a:t>KoRV</a:t>
            </a:r>
            <a:r>
              <a:rPr lang="en-US" dirty="0"/>
              <a:t>)</a:t>
            </a:r>
          </a:p>
        </p:txBody>
      </p:sp>
      <p:pic>
        <p:nvPicPr>
          <p:cNvPr id="17" name="Picture 16">
            <a:extLst>
              <a:ext uri="{FF2B5EF4-FFF2-40B4-BE49-F238E27FC236}">
                <a16:creationId xmlns:a16="http://schemas.microsoft.com/office/drawing/2014/main" id="{6B883EE1-8FE6-7B47-BA4D-A096F30C85DB}"/>
              </a:ext>
            </a:extLst>
          </p:cNvPr>
          <p:cNvPicPr>
            <a:picLocks noChangeAspect="1"/>
          </p:cNvPicPr>
          <p:nvPr/>
        </p:nvPicPr>
        <p:blipFill rotWithShape="1">
          <a:blip r:embed="rId4"/>
          <a:srcRect r="83539"/>
          <a:stretch/>
        </p:blipFill>
        <p:spPr>
          <a:xfrm>
            <a:off x="3306639" y="2589573"/>
            <a:ext cx="959561" cy="378818"/>
          </a:xfrm>
          <a:prstGeom prst="rect">
            <a:avLst/>
          </a:prstGeom>
        </p:spPr>
      </p:pic>
      <p:pic>
        <p:nvPicPr>
          <p:cNvPr id="18" name="Picture 17">
            <a:extLst>
              <a:ext uri="{FF2B5EF4-FFF2-40B4-BE49-F238E27FC236}">
                <a16:creationId xmlns:a16="http://schemas.microsoft.com/office/drawing/2014/main" id="{0950140D-C1CB-C84B-836D-4D81F097F144}"/>
              </a:ext>
            </a:extLst>
          </p:cNvPr>
          <p:cNvPicPr>
            <a:picLocks noChangeAspect="1"/>
          </p:cNvPicPr>
          <p:nvPr/>
        </p:nvPicPr>
        <p:blipFill rotWithShape="1">
          <a:blip r:embed="rId4"/>
          <a:srcRect l="64170"/>
          <a:stretch/>
        </p:blipFill>
        <p:spPr>
          <a:xfrm>
            <a:off x="7047500" y="2589572"/>
            <a:ext cx="2088724" cy="378818"/>
          </a:xfrm>
          <a:prstGeom prst="rect">
            <a:avLst/>
          </a:prstGeom>
        </p:spPr>
      </p:pic>
      <p:cxnSp>
        <p:nvCxnSpPr>
          <p:cNvPr id="20" name="Straight Connector 19">
            <a:extLst>
              <a:ext uri="{FF2B5EF4-FFF2-40B4-BE49-F238E27FC236}">
                <a16:creationId xmlns:a16="http://schemas.microsoft.com/office/drawing/2014/main" id="{5ECC02F8-E91A-3F41-B784-71E9D03CA032}"/>
              </a:ext>
            </a:extLst>
          </p:cNvPr>
          <p:cNvCxnSpPr>
            <a:cxnSpLocks/>
          </p:cNvCxnSpPr>
          <p:nvPr/>
        </p:nvCxnSpPr>
        <p:spPr>
          <a:xfrm>
            <a:off x="4269375" y="2694347"/>
            <a:ext cx="0" cy="270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697001-5BED-2C49-91EA-94CA42B5A6E3}"/>
              </a:ext>
            </a:extLst>
          </p:cNvPr>
          <p:cNvCxnSpPr>
            <a:cxnSpLocks/>
          </p:cNvCxnSpPr>
          <p:nvPr/>
        </p:nvCxnSpPr>
        <p:spPr>
          <a:xfrm flipV="1">
            <a:off x="4266200" y="2829587"/>
            <a:ext cx="27813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73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A1C4CEB-FA49-B141-A6BD-CC8A389451B5}"/>
              </a:ext>
            </a:extLst>
          </p:cNvPr>
          <p:cNvPicPr>
            <a:picLocks noChangeAspect="1"/>
          </p:cNvPicPr>
          <p:nvPr/>
        </p:nvPicPr>
        <p:blipFill>
          <a:blip r:embed="rId3"/>
          <a:stretch>
            <a:fillRect/>
          </a:stretch>
        </p:blipFill>
        <p:spPr>
          <a:xfrm>
            <a:off x="5277078" y="1640799"/>
            <a:ext cx="5905455" cy="2455533"/>
          </a:xfrm>
          <a:prstGeom prst="rect">
            <a:avLst/>
          </a:prstGeom>
        </p:spPr>
      </p:pic>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Lack of splicing as a determinant feature for</a:t>
            </a:r>
            <a:br>
              <a:rPr lang="en-US" sz="3600" dirty="0"/>
            </a:br>
            <a:r>
              <a:rPr lang="en-US" sz="3600" dirty="0" err="1"/>
              <a:t>piRNA</a:t>
            </a:r>
            <a:r>
              <a:rPr lang="en-US" sz="3600" dirty="0"/>
              <a:t>-producing transcripts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345240" cy="400110"/>
          </a:xfrm>
          <a:prstGeom prst="rect">
            <a:avLst/>
          </a:prstGeom>
          <a:noFill/>
        </p:spPr>
        <p:txBody>
          <a:bodyPr wrap="none" rtlCol="0">
            <a:spAutoFit/>
          </a:bodyPr>
          <a:lstStyle/>
          <a:p>
            <a:r>
              <a:rPr lang="en-US" sz="2000" b="1" dirty="0">
                <a:solidFill>
                  <a:schemeClr val="accent5"/>
                </a:solidFill>
              </a:rPr>
              <a:t>Conclusion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2" name="Picture 11" descr="A picture containing shape&#10;&#10;Description automatically generated">
            <a:extLst>
              <a:ext uri="{FF2B5EF4-FFF2-40B4-BE49-F238E27FC236}">
                <a16:creationId xmlns:a16="http://schemas.microsoft.com/office/drawing/2014/main" id="{0C916602-F748-CE4B-ABEE-8F260280647F}"/>
              </a:ext>
            </a:extLst>
          </p:cNvPr>
          <p:cNvPicPr>
            <a:picLocks noChangeAspect="1"/>
          </p:cNvPicPr>
          <p:nvPr/>
        </p:nvPicPr>
        <p:blipFill rotWithShape="1">
          <a:blip r:embed="rId4"/>
          <a:srcRect r="63070" b="-2118"/>
          <a:stretch/>
        </p:blipFill>
        <p:spPr>
          <a:xfrm>
            <a:off x="11182533" y="2345645"/>
            <a:ext cx="527631" cy="399776"/>
          </a:xfrm>
          <a:prstGeom prst="rect">
            <a:avLst/>
          </a:prstGeom>
        </p:spPr>
      </p:pic>
      <p:pic>
        <p:nvPicPr>
          <p:cNvPr id="13" name="Graphic 12">
            <a:extLst>
              <a:ext uri="{FF2B5EF4-FFF2-40B4-BE49-F238E27FC236}">
                <a16:creationId xmlns:a16="http://schemas.microsoft.com/office/drawing/2014/main" id="{8BA4A3F6-70F6-EC40-856F-7E117A3232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098" y="2191492"/>
            <a:ext cx="708083" cy="708083"/>
          </a:xfrm>
          <a:prstGeom prst="rect">
            <a:avLst/>
          </a:prstGeom>
        </p:spPr>
      </p:pic>
      <p:sp>
        <p:nvSpPr>
          <p:cNvPr id="16" name="Freeform 15">
            <a:extLst>
              <a:ext uri="{FF2B5EF4-FFF2-40B4-BE49-F238E27FC236}">
                <a16:creationId xmlns:a16="http://schemas.microsoft.com/office/drawing/2014/main" id="{3AE249FB-C030-4846-9440-35E37F2A1900}"/>
              </a:ext>
            </a:extLst>
          </p:cNvPr>
          <p:cNvSpPr/>
          <p:nvPr/>
        </p:nvSpPr>
        <p:spPr>
          <a:xfrm>
            <a:off x="1941534" y="4699282"/>
            <a:ext cx="8592855" cy="588734"/>
          </a:xfrm>
          <a:custGeom>
            <a:avLst/>
            <a:gdLst>
              <a:gd name="connsiteX0" fmla="*/ 0 w 8592855"/>
              <a:gd name="connsiteY0" fmla="*/ 12526 h 588734"/>
              <a:gd name="connsiteX1" fmla="*/ 4233798 w 8592855"/>
              <a:gd name="connsiteY1" fmla="*/ 588723 h 588734"/>
              <a:gd name="connsiteX2" fmla="*/ 8592855 w 8592855"/>
              <a:gd name="connsiteY2" fmla="*/ 0 h 588734"/>
            </a:gdLst>
            <a:ahLst/>
            <a:cxnLst>
              <a:cxn ang="0">
                <a:pos x="connsiteX0" y="connsiteY0"/>
              </a:cxn>
              <a:cxn ang="0">
                <a:pos x="connsiteX1" y="connsiteY1"/>
              </a:cxn>
              <a:cxn ang="0">
                <a:pos x="connsiteX2" y="connsiteY2"/>
              </a:cxn>
            </a:cxnLst>
            <a:rect l="l" t="t" r="r" b="b"/>
            <a:pathLst>
              <a:path w="8592855" h="588734">
                <a:moveTo>
                  <a:pt x="0" y="12526"/>
                </a:moveTo>
                <a:cubicBezTo>
                  <a:pt x="1400828" y="301668"/>
                  <a:pt x="2801656" y="590811"/>
                  <a:pt x="4233798" y="588723"/>
                </a:cubicBezTo>
                <a:cubicBezTo>
                  <a:pt x="5665940" y="586635"/>
                  <a:pt x="7129397" y="293317"/>
                  <a:pt x="8592855" y="0"/>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4DC18E2-8435-7A47-B30F-7A6D339435B1}"/>
              </a:ext>
            </a:extLst>
          </p:cNvPr>
          <p:cNvSpPr/>
          <p:nvPr/>
        </p:nvSpPr>
        <p:spPr>
          <a:xfrm>
            <a:off x="1941533" y="4776993"/>
            <a:ext cx="8592855" cy="588734"/>
          </a:xfrm>
          <a:custGeom>
            <a:avLst/>
            <a:gdLst>
              <a:gd name="connsiteX0" fmla="*/ 0 w 8592855"/>
              <a:gd name="connsiteY0" fmla="*/ 12526 h 588734"/>
              <a:gd name="connsiteX1" fmla="*/ 4233798 w 8592855"/>
              <a:gd name="connsiteY1" fmla="*/ 588723 h 588734"/>
              <a:gd name="connsiteX2" fmla="*/ 8592855 w 8592855"/>
              <a:gd name="connsiteY2" fmla="*/ 0 h 588734"/>
            </a:gdLst>
            <a:ahLst/>
            <a:cxnLst>
              <a:cxn ang="0">
                <a:pos x="connsiteX0" y="connsiteY0"/>
              </a:cxn>
              <a:cxn ang="0">
                <a:pos x="connsiteX1" y="connsiteY1"/>
              </a:cxn>
              <a:cxn ang="0">
                <a:pos x="connsiteX2" y="connsiteY2"/>
              </a:cxn>
            </a:cxnLst>
            <a:rect l="l" t="t" r="r" b="b"/>
            <a:pathLst>
              <a:path w="8592855" h="588734">
                <a:moveTo>
                  <a:pt x="0" y="12526"/>
                </a:moveTo>
                <a:cubicBezTo>
                  <a:pt x="1400828" y="301668"/>
                  <a:pt x="2801656" y="590811"/>
                  <a:pt x="4233798" y="588723"/>
                </a:cubicBezTo>
                <a:cubicBezTo>
                  <a:pt x="5665940" y="586635"/>
                  <a:pt x="7129397" y="293317"/>
                  <a:pt x="8592855" y="0"/>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44736A-380B-EE48-A209-1E36AB57FA80}"/>
              </a:ext>
            </a:extLst>
          </p:cNvPr>
          <p:cNvSpPr/>
          <p:nvPr/>
        </p:nvSpPr>
        <p:spPr>
          <a:xfrm>
            <a:off x="5809510" y="5215314"/>
            <a:ext cx="218127" cy="187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E0593AD-D570-7E48-957E-FE46E3A3F6F3}"/>
              </a:ext>
            </a:extLst>
          </p:cNvPr>
          <p:cNvSpPr/>
          <p:nvPr/>
        </p:nvSpPr>
        <p:spPr>
          <a:xfrm>
            <a:off x="5673436" y="5114381"/>
            <a:ext cx="159428" cy="392720"/>
          </a:xfrm>
          <a:custGeom>
            <a:avLst/>
            <a:gdLst>
              <a:gd name="connsiteX0" fmla="*/ 80210 w 218127"/>
              <a:gd name="connsiteY0" fmla="*/ 0 h 473242"/>
              <a:gd name="connsiteX1" fmla="*/ 216568 w 218127"/>
              <a:gd name="connsiteY1" fmla="*/ 304800 h 473242"/>
              <a:gd name="connsiteX2" fmla="*/ 0 w 218127"/>
              <a:gd name="connsiteY2" fmla="*/ 473242 h 473242"/>
            </a:gdLst>
            <a:ahLst/>
            <a:cxnLst>
              <a:cxn ang="0">
                <a:pos x="connsiteX0" y="connsiteY0"/>
              </a:cxn>
              <a:cxn ang="0">
                <a:pos x="connsiteX1" y="connsiteY1"/>
              </a:cxn>
              <a:cxn ang="0">
                <a:pos x="connsiteX2" y="connsiteY2"/>
              </a:cxn>
            </a:cxnLst>
            <a:rect l="l" t="t" r="r" b="b"/>
            <a:pathLst>
              <a:path w="218127" h="473242">
                <a:moveTo>
                  <a:pt x="80210" y="0"/>
                </a:moveTo>
                <a:cubicBezTo>
                  <a:pt x="155073" y="112963"/>
                  <a:pt x="229936" y="225926"/>
                  <a:pt x="216568" y="304800"/>
                </a:cubicBezTo>
                <a:cubicBezTo>
                  <a:pt x="203200" y="383674"/>
                  <a:pt x="101600" y="428458"/>
                  <a:pt x="0" y="473242"/>
                </a:cubicBezTo>
              </a:path>
            </a:pathLst>
          </a:custGeom>
          <a:noFill/>
          <a:ln w="6350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AEF0CA94-693E-D64C-B057-13EE5B13AE80}"/>
              </a:ext>
            </a:extLst>
          </p:cNvPr>
          <p:cNvSpPr/>
          <p:nvPr/>
        </p:nvSpPr>
        <p:spPr>
          <a:xfrm rot="9710957">
            <a:off x="6044366" y="5122256"/>
            <a:ext cx="116571" cy="413284"/>
          </a:xfrm>
          <a:custGeom>
            <a:avLst/>
            <a:gdLst>
              <a:gd name="connsiteX0" fmla="*/ 80210 w 218127"/>
              <a:gd name="connsiteY0" fmla="*/ 0 h 473242"/>
              <a:gd name="connsiteX1" fmla="*/ 216568 w 218127"/>
              <a:gd name="connsiteY1" fmla="*/ 304800 h 473242"/>
              <a:gd name="connsiteX2" fmla="*/ 0 w 218127"/>
              <a:gd name="connsiteY2" fmla="*/ 473242 h 473242"/>
            </a:gdLst>
            <a:ahLst/>
            <a:cxnLst>
              <a:cxn ang="0">
                <a:pos x="connsiteX0" y="connsiteY0"/>
              </a:cxn>
              <a:cxn ang="0">
                <a:pos x="connsiteX1" y="connsiteY1"/>
              </a:cxn>
              <a:cxn ang="0">
                <a:pos x="connsiteX2" y="connsiteY2"/>
              </a:cxn>
            </a:cxnLst>
            <a:rect l="l" t="t" r="r" b="b"/>
            <a:pathLst>
              <a:path w="218127" h="473242">
                <a:moveTo>
                  <a:pt x="80210" y="0"/>
                </a:moveTo>
                <a:cubicBezTo>
                  <a:pt x="155073" y="112963"/>
                  <a:pt x="229936" y="225926"/>
                  <a:pt x="216568" y="304800"/>
                </a:cubicBezTo>
                <a:cubicBezTo>
                  <a:pt x="203200" y="383674"/>
                  <a:pt x="101600" y="428458"/>
                  <a:pt x="0" y="473242"/>
                </a:cubicBezTo>
              </a:path>
            </a:pathLst>
          </a:custGeom>
          <a:noFill/>
          <a:ln w="6350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DD0367D-83C7-C347-9C1B-867CBC845906}"/>
              </a:ext>
            </a:extLst>
          </p:cNvPr>
          <p:cNvSpPr txBox="1"/>
          <p:nvPr/>
        </p:nvSpPr>
        <p:spPr>
          <a:xfrm>
            <a:off x="5175185" y="4276994"/>
            <a:ext cx="1550168" cy="369332"/>
          </a:xfrm>
          <a:prstGeom prst="rect">
            <a:avLst/>
          </a:prstGeom>
          <a:noFill/>
        </p:spPr>
        <p:txBody>
          <a:bodyPr wrap="none" rtlCol="0">
            <a:spAutoFit/>
          </a:bodyPr>
          <a:lstStyle/>
          <a:p>
            <a:r>
              <a:rPr lang="en-US" dirty="0"/>
              <a:t>nuclear export</a:t>
            </a:r>
          </a:p>
        </p:txBody>
      </p:sp>
      <p:sp>
        <p:nvSpPr>
          <p:cNvPr id="27" name="TextBox 26">
            <a:extLst>
              <a:ext uri="{FF2B5EF4-FFF2-40B4-BE49-F238E27FC236}">
                <a16:creationId xmlns:a16="http://schemas.microsoft.com/office/drawing/2014/main" id="{ED76FBFE-8425-2542-A971-D23B2512016C}"/>
              </a:ext>
            </a:extLst>
          </p:cNvPr>
          <p:cNvSpPr txBox="1"/>
          <p:nvPr/>
        </p:nvSpPr>
        <p:spPr>
          <a:xfrm>
            <a:off x="5207809" y="5788249"/>
            <a:ext cx="1854482" cy="369332"/>
          </a:xfrm>
          <a:prstGeom prst="rect">
            <a:avLst/>
          </a:prstGeom>
          <a:noFill/>
        </p:spPr>
        <p:txBody>
          <a:bodyPr wrap="none" rtlCol="0">
            <a:spAutoFit/>
          </a:bodyPr>
          <a:lstStyle/>
          <a:p>
            <a:r>
              <a:rPr lang="en-US" dirty="0" err="1"/>
              <a:t>piRNA</a:t>
            </a:r>
            <a:r>
              <a:rPr lang="en-US" dirty="0"/>
              <a:t> production</a:t>
            </a:r>
          </a:p>
        </p:txBody>
      </p:sp>
      <p:sp>
        <p:nvSpPr>
          <p:cNvPr id="28" name="Freeform 27">
            <a:extLst>
              <a:ext uri="{FF2B5EF4-FFF2-40B4-BE49-F238E27FC236}">
                <a16:creationId xmlns:a16="http://schemas.microsoft.com/office/drawing/2014/main" id="{D318EADC-9270-D64E-9465-41EA439E55BD}"/>
              </a:ext>
            </a:extLst>
          </p:cNvPr>
          <p:cNvSpPr/>
          <p:nvPr/>
        </p:nvSpPr>
        <p:spPr>
          <a:xfrm>
            <a:off x="3303639" y="3949757"/>
            <a:ext cx="2610844" cy="1202805"/>
          </a:xfrm>
          <a:custGeom>
            <a:avLst/>
            <a:gdLst>
              <a:gd name="connsiteX0" fmla="*/ 0 w 2610844"/>
              <a:gd name="connsiteY0" fmla="*/ 0 h 1465465"/>
              <a:gd name="connsiteX1" fmla="*/ 501446 w 2610844"/>
              <a:gd name="connsiteY1" fmla="*/ 766916 h 1465465"/>
              <a:gd name="connsiteX2" fmla="*/ 2168013 w 2610844"/>
              <a:gd name="connsiteY2" fmla="*/ 1061884 h 1465465"/>
              <a:gd name="connsiteX3" fmla="*/ 2610465 w 2610844"/>
              <a:gd name="connsiteY3" fmla="*/ 1460090 h 1465465"/>
            </a:gdLst>
            <a:ahLst/>
            <a:cxnLst>
              <a:cxn ang="0">
                <a:pos x="connsiteX0" y="connsiteY0"/>
              </a:cxn>
              <a:cxn ang="0">
                <a:pos x="connsiteX1" y="connsiteY1"/>
              </a:cxn>
              <a:cxn ang="0">
                <a:pos x="connsiteX2" y="connsiteY2"/>
              </a:cxn>
              <a:cxn ang="0">
                <a:pos x="connsiteX3" y="connsiteY3"/>
              </a:cxn>
            </a:cxnLst>
            <a:rect l="l" t="t" r="r" b="b"/>
            <a:pathLst>
              <a:path w="2610844" h="1465465">
                <a:moveTo>
                  <a:pt x="0" y="0"/>
                </a:moveTo>
                <a:cubicBezTo>
                  <a:pt x="70055" y="294967"/>
                  <a:pt x="140111" y="589935"/>
                  <a:pt x="501446" y="766916"/>
                </a:cubicBezTo>
                <a:cubicBezTo>
                  <a:pt x="862781" y="943897"/>
                  <a:pt x="1816510" y="946355"/>
                  <a:pt x="2168013" y="1061884"/>
                </a:cubicBezTo>
                <a:cubicBezTo>
                  <a:pt x="2519516" y="1177413"/>
                  <a:pt x="2617839" y="1511709"/>
                  <a:pt x="2610465" y="146009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DF06B3FB-09E3-1646-821F-E4AB8FC6BE8D}"/>
              </a:ext>
            </a:extLst>
          </p:cNvPr>
          <p:cNvSpPr/>
          <p:nvPr/>
        </p:nvSpPr>
        <p:spPr>
          <a:xfrm>
            <a:off x="5914103" y="4026310"/>
            <a:ext cx="3097162" cy="1120877"/>
          </a:xfrm>
          <a:custGeom>
            <a:avLst/>
            <a:gdLst>
              <a:gd name="connsiteX0" fmla="*/ 0 w 3097162"/>
              <a:gd name="connsiteY0" fmla="*/ 1120877 h 1120877"/>
              <a:gd name="connsiteX1" fmla="*/ 294968 w 3097162"/>
              <a:gd name="connsiteY1" fmla="*/ 752167 h 1120877"/>
              <a:gd name="connsiteX2" fmla="*/ 1032387 w 3097162"/>
              <a:gd name="connsiteY2" fmla="*/ 634180 h 1120877"/>
              <a:gd name="connsiteX3" fmla="*/ 2684207 w 3097162"/>
              <a:gd name="connsiteY3" fmla="*/ 442451 h 1120877"/>
              <a:gd name="connsiteX4" fmla="*/ 3097162 w 3097162"/>
              <a:gd name="connsiteY4" fmla="*/ 0 h 112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162" h="1120877">
                <a:moveTo>
                  <a:pt x="0" y="1120877"/>
                </a:moveTo>
                <a:cubicBezTo>
                  <a:pt x="61452" y="977080"/>
                  <a:pt x="122904" y="833283"/>
                  <a:pt x="294968" y="752167"/>
                </a:cubicBezTo>
                <a:cubicBezTo>
                  <a:pt x="467033" y="671051"/>
                  <a:pt x="634181" y="685799"/>
                  <a:pt x="1032387" y="634180"/>
                </a:cubicBezTo>
                <a:cubicBezTo>
                  <a:pt x="1430593" y="582561"/>
                  <a:pt x="2340078" y="548148"/>
                  <a:pt x="2684207" y="442451"/>
                </a:cubicBezTo>
                <a:cubicBezTo>
                  <a:pt x="3028336" y="336754"/>
                  <a:pt x="3062749" y="168377"/>
                  <a:pt x="3097162"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772A7279-373D-6C43-8E07-417D8CCBAFDB}"/>
              </a:ext>
            </a:extLst>
          </p:cNvPr>
          <p:cNvCxnSpPr>
            <a:cxnSpLocks/>
            <a:stCxn id="29" idx="0"/>
          </p:cNvCxnSpPr>
          <p:nvPr/>
        </p:nvCxnSpPr>
        <p:spPr>
          <a:xfrm>
            <a:off x="5914103" y="5147187"/>
            <a:ext cx="0" cy="60348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7D64F52-12C7-5948-969D-7D8DF619DF29}"/>
              </a:ext>
            </a:extLst>
          </p:cNvPr>
          <p:cNvPicPr>
            <a:picLocks noChangeAspect="1"/>
          </p:cNvPicPr>
          <p:nvPr/>
        </p:nvPicPr>
        <p:blipFill rotWithShape="1">
          <a:blip r:embed="rId7"/>
          <a:srcRect l="17769"/>
          <a:stretch/>
        </p:blipFill>
        <p:spPr>
          <a:xfrm>
            <a:off x="1297132" y="1712687"/>
            <a:ext cx="4029142" cy="1999104"/>
          </a:xfrm>
          <a:prstGeom prst="rect">
            <a:avLst/>
          </a:prstGeom>
        </p:spPr>
      </p:pic>
    </p:spTree>
    <p:extLst>
      <p:ext uri="{BB962C8B-B14F-4D97-AF65-F5344CB8AC3E}">
        <p14:creationId xmlns:p14="http://schemas.microsoft.com/office/powerpoint/2010/main" val="32644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578432"/>
            <a:ext cx="10515600" cy="735722"/>
          </a:xfrm>
        </p:spPr>
        <p:txBody>
          <a:bodyPr>
            <a:normAutofit/>
          </a:bodyPr>
          <a:lstStyle/>
          <a:p>
            <a:pPr algn="ctr"/>
            <a:r>
              <a:rPr lang="en-US" sz="3600" dirty="0"/>
              <a:t>Acknowledgements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0" name="Picture 9" descr="Text&#10;&#10;Description automatically generated with medium confidence">
            <a:extLst>
              <a:ext uri="{FF2B5EF4-FFF2-40B4-BE49-F238E27FC236}">
                <a16:creationId xmlns:a16="http://schemas.microsoft.com/office/drawing/2014/main" id="{EE5EE260-3CBF-5044-AD66-45DAC06448BF}"/>
              </a:ext>
            </a:extLst>
          </p:cNvPr>
          <p:cNvPicPr>
            <a:picLocks noChangeAspect="1"/>
          </p:cNvPicPr>
          <p:nvPr/>
        </p:nvPicPr>
        <p:blipFill>
          <a:blip r:embed="rId3"/>
          <a:stretch>
            <a:fillRect/>
          </a:stretch>
        </p:blipFill>
        <p:spPr>
          <a:xfrm>
            <a:off x="294161" y="203466"/>
            <a:ext cx="2291384" cy="1048456"/>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515EB1D8-051A-CF46-BB54-0E15285AD393}"/>
              </a:ext>
            </a:extLst>
          </p:cNvPr>
          <p:cNvPicPr>
            <a:picLocks noChangeAspect="1"/>
          </p:cNvPicPr>
          <p:nvPr/>
        </p:nvPicPr>
        <p:blipFill>
          <a:blip r:embed="rId4"/>
          <a:stretch>
            <a:fillRect/>
          </a:stretch>
        </p:blipFill>
        <p:spPr>
          <a:xfrm>
            <a:off x="8920871" y="474531"/>
            <a:ext cx="2976968" cy="635003"/>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D4776989-9EA6-FC4A-BCD5-A8BE5EAB81A4}"/>
              </a:ext>
            </a:extLst>
          </p:cNvPr>
          <p:cNvPicPr>
            <a:picLocks noChangeAspect="1"/>
          </p:cNvPicPr>
          <p:nvPr/>
        </p:nvPicPr>
        <p:blipFill>
          <a:blip r:embed="rId5"/>
          <a:stretch>
            <a:fillRect/>
          </a:stretch>
        </p:blipFill>
        <p:spPr>
          <a:xfrm>
            <a:off x="4316875" y="2016352"/>
            <a:ext cx="1601494" cy="1672446"/>
          </a:xfrm>
          <a:prstGeom prst="rect">
            <a:avLst/>
          </a:prstGeom>
        </p:spPr>
      </p:pic>
      <p:pic>
        <p:nvPicPr>
          <p:cNvPr id="15" name="Picture 14" descr="A person wearing glasses&#10;&#10;Description automatically generated with medium confidence">
            <a:extLst>
              <a:ext uri="{FF2B5EF4-FFF2-40B4-BE49-F238E27FC236}">
                <a16:creationId xmlns:a16="http://schemas.microsoft.com/office/drawing/2014/main" id="{DBA64F82-A3DF-0D45-A2CB-3F5222F3EF28}"/>
              </a:ext>
            </a:extLst>
          </p:cNvPr>
          <p:cNvPicPr>
            <a:picLocks noChangeAspect="1"/>
          </p:cNvPicPr>
          <p:nvPr/>
        </p:nvPicPr>
        <p:blipFill>
          <a:blip r:embed="rId6"/>
          <a:stretch>
            <a:fillRect/>
          </a:stretch>
        </p:blipFill>
        <p:spPr>
          <a:xfrm>
            <a:off x="1669760" y="4198467"/>
            <a:ext cx="1348735" cy="1672431"/>
          </a:xfrm>
          <a:prstGeom prst="rect">
            <a:avLst/>
          </a:prstGeom>
        </p:spPr>
      </p:pic>
      <p:pic>
        <p:nvPicPr>
          <p:cNvPr id="17" name="Picture 16" descr="A person wearing glasses&#10;&#10;Description automatically generated with medium confidence">
            <a:extLst>
              <a:ext uri="{FF2B5EF4-FFF2-40B4-BE49-F238E27FC236}">
                <a16:creationId xmlns:a16="http://schemas.microsoft.com/office/drawing/2014/main" id="{FECF5926-B6C8-3F4B-B120-BBA392E448E2}"/>
              </a:ext>
            </a:extLst>
          </p:cNvPr>
          <p:cNvPicPr>
            <a:picLocks noChangeAspect="1"/>
          </p:cNvPicPr>
          <p:nvPr/>
        </p:nvPicPr>
        <p:blipFill>
          <a:blip r:embed="rId7"/>
          <a:stretch>
            <a:fillRect/>
          </a:stretch>
        </p:blipFill>
        <p:spPr>
          <a:xfrm>
            <a:off x="7003156" y="2007259"/>
            <a:ext cx="1672445" cy="1672445"/>
          </a:xfrm>
          <a:prstGeom prst="rect">
            <a:avLst/>
          </a:prstGeom>
        </p:spPr>
      </p:pic>
      <p:pic>
        <p:nvPicPr>
          <p:cNvPr id="21" name="Picture 20" descr="A person smiling at the camera&#10;&#10;Description automatically generated with medium confidence">
            <a:extLst>
              <a:ext uri="{FF2B5EF4-FFF2-40B4-BE49-F238E27FC236}">
                <a16:creationId xmlns:a16="http://schemas.microsoft.com/office/drawing/2014/main" id="{51433CD8-455B-7049-87AF-21AFD06FD570}"/>
              </a:ext>
            </a:extLst>
          </p:cNvPr>
          <p:cNvPicPr>
            <a:picLocks noChangeAspect="1"/>
          </p:cNvPicPr>
          <p:nvPr/>
        </p:nvPicPr>
        <p:blipFill>
          <a:blip r:embed="rId8"/>
          <a:stretch>
            <a:fillRect/>
          </a:stretch>
        </p:blipFill>
        <p:spPr>
          <a:xfrm>
            <a:off x="1669760" y="2007265"/>
            <a:ext cx="1560943" cy="1672439"/>
          </a:xfrm>
          <a:prstGeom prst="rect">
            <a:avLst/>
          </a:prstGeom>
        </p:spPr>
      </p:pic>
      <p:sp>
        <p:nvSpPr>
          <p:cNvPr id="22" name="TextBox 21">
            <a:extLst>
              <a:ext uri="{FF2B5EF4-FFF2-40B4-BE49-F238E27FC236}">
                <a16:creationId xmlns:a16="http://schemas.microsoft.com/office/drawing/2014/main" id="{027E0C2E-1ABF-B946-B587-01848B781D45}"/>
              </a:ext>
            </a:extLst>
          </p:cNvPr>
          <p:cNvSpPr txBox="1"/>
          <p:nvPr/>
        </p:nvSpPr>
        <p:spPr>
          <a:xfrm>
            <a:off x="9325772" y="1543418"/>
            <a:ext cx="2260773" cy="2308324"/>
          </a:xfrm>
          <a:prstGeom prst="rect">
            <a:avLst/>
          </a:prstGeom>
          <a:noFill/>
        </p:spPr>
        <p:txBody>
          <a:bodyPr wrap="square" rtlCol="0">
            <a:spAutoFit/>
          </a:bodyPr>
          <a:lstStyle/>
          <a:p>
            <a:r>
              <a:rPr lang="en-US" u="sng" dirty="0"/>
              <a:t>Chappell Lab:</a:t>
            </a:r>
          </a:p>
          <a:p>
            <a:r>
              <a:rPr lang="en-US" dirty="0"/>
              <a:t>Keith Chappell</a:t>
            </a:r>
          </a:p>
          <a:p>
            <a:r>
              <a:rPr lang="en-US" dirty="0"/>
              <a:t>Sara </a:t>
            </a:r>
            <a:r>
              <a:rPr lang="en-US" dirty="0" err="1"/>
              <a:t>Pagliarani</a:t>
            </a:r>
            <a:endParaRPr lang="en-US" dirty="0"/>
          </a:p>
          <a:p>
            <a:endParaRPr lang="en-US" dirty="0"/>
          </a:p>
          <a:p>
            <a:endParaRPr lang="en-US" dirty="0"/>
          </a:p>
          <a:p>
            <a:r>
              <a:rPr lang="en-US" u="sng" dirty="0" err="1"/>
              <a:t>Luban</a:t>
            </a:r>
            <a:r>
              <a:rPr lang="en-US" u="sng" dirty="0"/>
              <a:t> Lab:</a:t>
            </a:r>
          </a:p>
          <a:p>
            <a:r>
              <a:rPr lang="en-US" dirty="0"/>
              <a:t>Jeremy </a:t>
            </a:r>
            <a:r>
              <a:rPr lang="en-US" dirty="0" err="1"/>
              <a:t>Luban</a:t>
            </a:r>
            <a:endParaRPr lang="en-US" dirty="0"/>
          </a:p>
          <a:p>
            <a:r>
              <a:rPr lang="en-US" dirty="0"/>
              <a:t>Noah Silverstein</a:t>
            </a:r>
          </a:p>
        </p:txBody>
      </p:sp>
      <p:sp>
        <p:nvSpPr>
          <p:cNvPr id="23" name="TextBox 22">
            <a:extLst>
              <a:ext uri="{FF2B5EF4-FFF2-40B4-BE49-F238E27FC236}">
                <a16:creationId xmlns:a16="http://schemas.microsoft.com/office/drawing/2014/main" id="{99CEFE06-7743-E741-8577-9918A9FB18A7}"/>
              </a:ext>
            </a:extLst>
          </p:cNvPr>
          <p:cNvSpPr txBox="1"/>
          <p:nvPr/>
        </p:nvSpPr>
        <p:spPr>
          <a:xfrm>
            <a:off x="1611945" y="3703024"/>
            <a:ext cx="1468222" cy="369332"/>
          </a:xfrm>
          <a:prstGeom prst="rect">
            <a:avLst/>
          </a:prstGeom>
          <a:noFill/>
        </p:spPr>
        <p:txBody>
          <a:bodyPr wrap="none" rtlCol="0">
            <a:spAutoFit/>
          </a:bodyPr>
          <a:lstStyle/>
          <a:p>
            <a:pPr algn="ctr"/>
            <a:r>
              <a:rPr lang="en-US" dirty="0" err="1"/>
              <a:t>Zhiping</a:t>
            </a:r>
            <a:r>
              <a:rPr lang="en-US" dirty="0"/>
              <a:t> Weng</a:t>
            </a:r>
          </a:p>
        </p:txBody>
      </p:sp>
      <p:sp>
        <p:nvSpPr>
          <p:cNvPr id="24" name="TextBox 23">
            <a:extLst>
              <a:ext uri="{FF2B5EF4-FFF2-40B4-BE49-F238E27FC236}">
                <a16:creationId xmlns:a16="http://schemas.microsoft.com/office/drawing/2014/main" id="{0BA8CD08-CA4E-9741-B1E0-4249F6B89976}"/>
              </a:ext>
            </a:extLst>
          </p:cNvPr>
          <p:cNvSpPr txBox="1"/>
          <p:nvPr/>
        </p:nvSpPr>
        <p:spPr>
          <a:xfrm>
            <a:off x="4244758" y="3763272"/>
            <a:ext cx="1745991" cy="1200329"/>
          </a:xfrm>
          <a:prstGeom prst="rect">
            <a:avLst/>
          </a:prstGeom>
          <a:noFill/>
        </p:spPr>
        <p:txBody>
          <a:bodyPr wrap="none" rtlCol="0">
            <a:spAutoFit/>
          </a:bodyPr>
          <a:lstStyle/>
          <a:p>
            <a:r>
              <a:rPr lang="en-US" dirty="0"/>
              <a:t>Bill </a:t>
            </a:r>
            <a:r>
              <a:rPr lang="en-US" dirty="0" err="1"/>
              <a:t>Theurkauf</a:t>
            </a:r>
            <a:endParaRPr lang="en-US" dirty="0"/>
          </a:p>
          <a:p>
            <a:endParaRPr lang="en-US" dirty="0"/>
          </a:p>
          <a:p>
            <a:r>
              <a:rPr lang="en-US" dirty="0"/>
              <a:t>Birgit </a:t>
            </a:r>
            <a:r>
              <a:rPr lang="en-US" dirty="0" err="1"/>
              <a:t>Koppetsch</a:t>
            </a:r>
            <a:endParaRPr lang="en-US" dirty="0"/>
          </a:p>
          <a:p>
            <a:r>
              <a:rPr lang="en-US" dirty="0"/>
              <a:t>Gen Zhang</a:t>
            </a:r>
          </a:p>
        </p:txBody>
      </p:sp>
      <p:sp>
        <p:nvSpPr>
          <p:cNvPr id="25" name="TextBox 24">
            <a:extLst>
              <a:ext uri="{FF2B5EF4-FFF2-40B4-BE49-F238E27FC236}">
                <a16:creationId xmlns:a16="http://schemas.microsoft.com/office/drawing/2014/main" id="{A8ED1685-095C-734E-B171-D00790FA5DFD}"/>
              </a:ext>
            </a:extLst>
          </p:cNvPr>
          <p:cNvSpPr txBox="1"/>
          <p:nvPr/>
        </p:nvSpPr>
        <p:spPr>
          <a:xfrm>
            <a:off x="6935548" y="3759067"/>
            <a:ext cx="1474121" cy="923330"/>
          </a:xfrm>
          <a:prstGeom prst="rect">
            <a:avLst/>
          </a:prstGeom>
          <a:noFill/>
        </p:spPr>
        <p:txBody>
          <a:bodyPr wrap="none" rtlCol="0">
            <a:spAutoFit/>
          </a:bodyPr>
          <a:lstStyle/>
          <a:p>
            <a:r>
              <a:rPr lang="en-US" dirty="0"/>
              <a:t>Philip </a:t>
            </a:r>
            <a:r>
              <a:rPr lang="en-US" dirty="0" err="1"/>
              <a:t>Zamore</a:t>
            </a:r>
            <a:endParaRPr lang="en-US" dirty="0"/>
          </a:p>
          <a:p>
            <a:endParaRPr lang="en-US" dirty="0"/>
          </a:p>
          <a:p>
            <a:r>
              <a:rPr lang="en-US" dirty="0"/>
              <a:t>Deniz </a:t>
            </a:r>
            <a:r>
              <a:rPr lang="en-US" dirty="0" err="1"/>
              <a:t>Ozata</a:t>
            </a:r>
            <a:endParaRPr lang="en-US" dirty="0"/>
          </a:p>
        </p:txBody>
      </p:sp>
      <p:sp>
        <p:nvSpPr>
          <p:cNvPr id="27" name="TextBox 26">
            <a:extLst>
              <a:ext uri="{FF2B5EF4-FFF2-40B4-BE49-F238E27FC236}">
                <a16:creationId xmlns:a16="http://schemas.microsoft.com/office/drawing/2014/main" id="{A9B127FD-712F-BC48-9508-0EEA71CEB78B}"/>
              </a:ext>
            </a:extLst>
          </p:cNvPr>
          <p:cNvSpPr txBox="1"/>
          <p:nvPr/>
        </p:nvSpPr>
        <p:spPr>
          <a:xfrm>
            <a:off x="1613296" y="5870898"/>
            <a:ext cx="955262" cy="369332"/>
          </a:xfrm>
          <a:prstGeom prst="rect">
            <a:avLst/>
          </a:prstGeom>
          <a:noFill/>
        </p:spPr>
        <p:txBody>
          <a:bodyPr wrap="none" rtlCol="0">
            <a:spAutoFit/>
          </a:bodyPr>
          <a:lstStyle/>
          <a:p>
            <a:r>
              <a:rPr lang="en-US" dirty="0" err="1"/>
              <a:t>Kaili</a:t>
            </a:r>
            <a:r>
              <a:rPr lang="en-US" dirty="0"/>
              <a:t> Fan</a:t>
            </a:r>
          </a:p>
        </p:txBody>
      </p:sp>
      <p:sp>
        <p:nvSpPr>
          <p:cNvPr id="20" name="TextBox 19">
            <a:extLst>
              <a:ext uri="{FF2B5EF4-FFF2-40B4-BE49-F238E27FC236}">
                <a16:creationId xmlns:a16="http://schemas.microsoft.com/office/drawing/2014/main" id="{6577B702-D5C5-CD44-B703-0108D23A7A05}"/>
              </a:ext>
            </a:extLst>
          </p:cNvPr>
          <p:cNvSpPr txBox="1"/>
          <p:nvPr/>
        </p:nvSpPr>
        <p:spPr>
          <a:xfrm>
            <a:off x="1613296" y="1535334"/>
            <a:ext cx="1187475" cy="369332"/>
          </a:xfrm>
          <a:prstGeom prst="rect">
            <a:avLst/>
          </a:prstGeom>
          <a:noFill/>
        </p:spPr>
        <p:txBody>
          <a:bodyPr wrap="square" rtlCol="0">
            <a:spAutoFit/>
          </a:bodyPr>
          <a:lstStyle/>
          <a:p>
            <a:r>
              <a:rPr lang="en-US" u="sng" dirty="0"/>
              <a:t>Weng Lab</a:t>
            </a:r>
          </a:p>
        </p:txBody>
      </p:sp>
      <p:sp>
        <p:nvSpPr>
          <p:cNvPr id="28" name="TextBox 27">
            <a:extLst>
              <a:ext uri="{FF2B5EF4-FFF2-40B4-BE49-F238E27FC236}">
                <a16:creationId xmlns:a16="http://schemas.microsoft.com/office/drawing/2014/main" id="{A3E11E4A-9F56-DC40-B8A2-97E0EFDDCD51}"/>
              </a:ext>
            </a:extLst>
          </p:cNvPr>
          <p:cNvSpPr txBox="1"/>
          <p:nvPr/>
        </p:nvSpPr>
        <p:spPr>
          <a:xfrm>
            <a:off x="4180633" y="1544421"/>
            <a:ext cx="1601494" cy="369332"/>
          </a:xfrm>
          <a:prstGeom prst="rect">
            <a:avLst/>
          </a:prstGeom>
          <a:noFill/>
        </p:spPr>
        <p:txBody>
          <a:bodyPr wrap="square" rtlCol="0">
            <a:spAutoFit/>
          </a:bodyPr>
          <a:lstStyle/>
          <a:p>
            <a:r>
              <a:rPr lang="en-US" u="sng" dirty="0" err="1"/>
              <a:t>Theurkauf</a:t>
            </a:r>
            <a:r>
              <a:rPr lang="en-US" u="sng" dirty="0"/>
              <a:t> Lab</a:t>
            </a:r>
          </a:p>
        </p:txBody>
      </p:sp>
      <p:sp>
        <p:nvSpPr>
          <p:cNvPr id="29" name="TextBox 28">
            <a:extLst>
              <a:ext uri="{FF2B5EF4-FFF2-40B4-BE49-F238E27FC236}">
                <a16:creationId xmlns:a16="http://schemas.microsoft.com/office/drawing/2014/main" id="{E9AC8CEE-F935-7144-994B-7C19BE139DC3}"/>
              </a:ext>
            </a:extLst>
          </p:cNvPr>
          <p:cNvSpPr txBox="1"/>
          <p:nvPr/>
        </p:nvSpPr>
        <p:spPr>
          <a:xfrm>
            <a:off x="6943314" y="1539101"/>
            <a:ext cx="1601494" cy="369332"/>
          </a:xfrm>
          <a:prstGeom prst="rect">
            <a:avLst/>
          </a:prstGeom>
          <a:noFill/>
        </p:spPr>
        <p:txBody>
          <a:bodyPr wrap="square" rtlCol="0">
            <a:spAutoFit/>
          </a:bodyPr>
          <a:lstStyle/>
          <a:p>
            <a:r>
              <a:rPr lang="en-US" u="sng" dirty="0" err="1"/>
              <a:t>Zamore</a:t>
            </a:r>
            <a:r>
              <a:rPr lang="en-US" u="sng" dirty="0"/>
              <a:t> Lab</a:t>
            </a:r>
          </a:p>
        </p:txBody>
      </p:sp>
    </p:spTree>
    <p:extLst>
      <p:ext uri="{BB962C8B-B14F-4D97-AF65-F5344CB8AC3E}">
        <p14:creationId xmlns:p14="http://schemas.microsoft.com/office/powerpoint/2010/main" val="158806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PIWI-interacting RNAs (</a:t>
            </a:r>
            <a:r>
              <a:rPr lang="en-US" sz="3600" dirty="0" err="1"/>
              <a:t>piRNAs</a:t>
            </a:r>
            <a:r>
              <a:rPr lang="en-US" sz="3600" dirty="0"/>
              <a:t>)</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7" name="Picture 16">
            <a:extLst>
              <a:ext uri="{FF2B5EF4-FFF2-40B4-BE49-F238E27FC236}">
                <a16:creationId xmlns:a16="http://schemas.microsoft.com/office/drawing/2014/main" id="{ED289AA2-295A-E44C-BDE6-9EBEF645FA96}"/>
              </a:ext>
            </a:extLst>
          </p:cNvPr>
          <p:cNvPicPr>
            <a:picLocks noChangeAspect="1"/>
          </p:cNvPicPr>
          <p:nvPr/>
        </p:nvPicPr>
        <p:blipFill>
          <a:blip r:embed="rId3"/>
          <a:stretch>
            <a:fillRect/>
          </a:stretch>
        </p:blipFill>
        <p:spPr>
          <a:xfrm>
            <a:off x="3717156" y="5166963"/>
            <a:ext cx="1961510" cy="456558"/>
          </a:xfrm>
          <a:prstGeom prst="rect">
            <a:avLst/>
          </a:prstGeom>
        </p:spPr>
      </p:pic>
      <p:sp>
        <p:nvSpPr>
          <p:cNvPr id="22" name="TextBox 21">
            <a:extLst>
              <a:ext uri="{FF2B5EF4-FFF2-40B4-BE49-F238E27FC236}">
                <a16:creationId xmlns:a16="http://schemas.microsoft.com/office/drawing/2014/main" id="{CBB00D48-8ABC-2A42-B2A9-F484A3F2F9FB}"/>
              </a:ext>
            </a:extLst>
          </p:cNvPr>
          <p:cNvSpPr txBox="1"/>
          <p:nvPr/>
        </p:nvSpPr>
        <p:spPr>
          <a:xfrm>
            <a:off x="2872390" y="5141124"/>
            <a:ext cx="766557" cy="369332"/>
          </a:xfrm>
          <a:prstGeom prst="rect">
            <a:avLst/>
          </a:prstGeom>
          <a:noFill/>
        </p:spPr>
        <p:txBody>
          <a:bodyPr wrap="none" rtlCol="0">
            <a:spAutoFit/>
          </a:bodyPr>
          <a:lstStyle/>
          <a:p>
            <a:r>
              <a:rPr lang="en-US" dirty="0" err="1"/>
              <a:t>piRNA</a:t>
            </a:r>
            <a:endParaRPr lang="en-US" dirty="0"/>
          </a:p>
        </p:txBody>
      </p:sp>
      <p:sp>
        <p:nvSpPr>
          <p:cNvPr id="23" name="Left Brace 22">
            <a:extLst>
              <a:ext uri="{FF2B5EF4-FFF2-40B4-BE49-F238E27FC236}">
                <a16:creationId xmlns:a16="http://schemas.microsoft.com/office/drawing/2014/main" id="{4DA932B6-7D67-CF4F-ABBA-2C35E79B01C6}"/>
              </a:ext>
            </a:extLst>
          </p:cNvPr>
          <p:cNvSpPr/>
          <p:nvPr/>
        </p:nvSpPr>
        <p:spPr>
          <a:xfrm>
            <a:off x="2235200" y="2422728"/>
            <a:ext cx="372533" cy="2972514"/>
          </a:xfrm>
          <a:prstGeom prst="lef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BAA54581-D8D1-4348-A104-3209585D129A}"/>
              </a:ext>
            </a:extLst>
          </p:cNvPr>
          <p:cNvSpPr txBox="1"/>
          <p:nvPr/>
        </p:nvSpPr>
        <p:spPr>
          <a:xfrm>
            <a:off x="939268" y="3724319"/>
            <a:ext cx="1225015" cy="369332"/>
          </a:xfrm>
          <a:prstGeom prst="rect">
            <a:avLst/>
          </a:prstGeom>
          <a:noFill/>
        </p:spPr>
        <p:txBody>
          <a:bodyPr wrap="none" rtlCol="0">
            <a:spAutoFit/>
          </a:bodyPr>
          <a:lstStyle/>
          <a:p>
            <a:r>
              <a:rPr lang="en-US" dirty="0"/>
              <a:t>small RNAs</a:t>
            </a:r>
          </a:p>
        </p:txBody>
      </p:sp>
      <p:grpSp>
        <p:nvGrpSpPr>
          <p:cNvPr id="33" name="Group 32">
            <a:extLst>
              <a:ext uri="{FF2B5EF4-FFF2-40B4-BE49-F238E27FC236}">
                <a16:creationId xmlns:a16="http://schemas.microsoft.com/office/drawing/2014/main" id="{E64D15EC-CBA4-D947-A2D1-54F3069BE958}"/>
              </a:ext>
            </a:extLst>
          </p:cNvPr>
          <p:cNvGrpSpPr/>
          <p:nvPr/>
        </p:nvGrpSpPr>
        <p:grpSpPr>
          <a:xfrm>
            <a:off x="4072422" y="4879394"/>
            <a:ext cx="664651" cy="677334"/>
            <a:chOff x="5961037" y="4025747"/>
            <a:chExt cx="664651" cy="677334"/>
          </a:xfrm>
        </p:grpSpPr>
        <p:sp>
          <p:nvSpPr>
            <p:cNvPr id="31" name="Chord 30">
              <a:extLst>
                <a:ext uri="{FF2B5EF4-FFF2-40B4-BE49-F238E27FC236}">
                  <a16:creationId xmlns:a16="http://schemas.microsoft.com/office/drawing/2014/main" id="{2CE6DD79-6EE4-464A-9027-2AF88700F64F}"/>
                </a:ext>
              </a:extLst>
            </p:cNvPr>
            <p:cNvSpPr/>
            <p:nvPr/>
          </p:nvSpPr>
          <p:spPr>
            <a:xfrm rot="6750578">
              <a:off x="5954696" y="4032088"/>
              <a:ext cx="677334" cy="664651"/>
            </a:xfrm>
            <a:prstGeom prst="chord">
              <a:avLst>
                <a:gd name="adj1" fmla="val 2700000"/>
                <a:gd name="adj2" fmla="val 1629048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04F36E4-09A6-2C46-B164-6718DA133EF3}"/>
                </a:ext>
              </a:extLst>
            </p:cNvPr>
            <p:cNvSpPr txBox="1"/>
            <p:nvPr/>
          </p:nvSpPr>
          <p:spPr>
            <a:xfrm>
              <a:off x="5981418" y="4132139"/>
              <a:ext cx="623889" cy="369332"/>
            </a:xfrm>
            <a:prstGeom prst="rect">
              <a:avLst/>
            </a:prstGeom>
            <a:noFill/>
          </p:spPr>
          <p:txBody>
            <a:bodyPr wrap="none" rtlCol="0">
              <a:spAutoFit/>
            </a:bodyPr>
            <a:lstStyle/>
            <a:p>
              <a:r>
                <a:rPr lang="en-US" dirty="0"/>
                <a:t>PIWI</a:t>
              </a:r>
            </a:p>
          </p:txBody>
        </p:sp>
      </p:grpSp>
      <p:pic>
        <p:nvPicPr>
          <p:cNvPr id="3" name="Picture 2">
            <a:extLst>
              <a:ext uri="{FF2B5EF4-FFF2-40B4-BE49-F238E27FC236}">
                <a16:creationId xmlns:a16="http://schemas.microsoft.com/office/drawing/2014/main" id="{097C9F97-FC36-E741-AA58-2060575F7A72}"/>
              </a:ext>
            </a:extLst>
          </p:cNvPr>
          <p:cNvPicPr>
            <a:picLocks noChangeAspect="1"/>
          </p:cNvPicPr>
          <p:nvPr/>
        </p:nvPicPr>
        <p:blipFill>
          <a:blip r:embed="rId4"/>
          <a:stretch>
            <a:fillRect/>
          </a:stretch>
        </p:blipFill>
        <p:spPr>
          <a:xfrm>
            <a:off x="6201763" y="1804163"/>
            <a:ext cx="4542203" cy="3853991"/>
          </a:xfrm>
          <a:prstGeom prst="rect">
            <a:avLst/>
          </a:prstGeom>
        </p:spPr>
      </p:pic>
      <p:sp>
        <p:nvSpPr>
          <p:cNvPr id="25" name="TextBox 24">
            <a:extLst>
              <a:ext uri="{FF2B5EF4-FFF2-40B4-BE49-F238E27FC236}">
                <a16:creationId xmlns:a16="http://schemas.microsoft.com/office/drawing/2014/main" id="{4608E9A7-71F7-BD48-89E6-702B89D8F45F}"/>
              </a:ext>
            </a:extLst>
          </p:cNvPr>
          <p:cNvSpPr txBox="1"/>
          <p:nvPr/>
        </p:nvSpPr>
        <p:spPr>
          <a:xfrm>
            <a:off x="6505113" y="5729882"/>
            <a:ext cx="4631011" cy="307777"/>
          </a:xfrm>
          <a:prstGeom prst="rect">
            <a:avLst/>
          </a:prstGeom>
          <a:noFill/>
        </p:spPr>
        <p:txBody>
          <a:bodyPr wrap="none" rtlCol="0">
            <a:spAutoFit/>
          </a:bodyPr>
          <a:lstStyle/>
          <a:p>
            <a:r>
              <a:rPr lang="en-US" sz="1400" dirty="0" err="1"/>
              <a:t>Wolfswinkel</a:t>
            </a:r>
            <a:r>
              <a:rPr lang="en-US" sz="1400" dirty="0"/>
              <a:t> et al., </a:t>
            </a:r>
            <a:r>
              <a:rPr lang="en-US" sz="1400" i="1" dirty="0"/>
              <a:t>Integrative and Comparative Biology</a:t>
            </a:r>
            <a:r>
              <a:rPr lang="en-US" sz="1400" dirty="0"/>
              <a:t>. 2014</a:t>
            </a:r>
          </a:p>
        </p:txBody>
      </p:sp>
      <p:sp>
        <p:nvSpPr>
          <p:cNvPr id="10" name="Rectangle 9">
            <a:extLst>
              <a:ext uri="{FF2B5EF4-FFF2-40B4-BE49-F238E27FC236}">
                <a16:creationId xmlns:a16="http://schemas.microsoft.com/office/drawing/2014/main" id="{AFE2E17F-D348-DF4A-BBA3-535CD19367A0}"/>
              </a:ext>
            </a:extLst>
          </p:cNvPr>
          <p:cNvSpPr/>
          <p:nvPr/>
        </p:nvSpPr>
        <p:spPr>
          <a:xfrm>
            <a:off x="4145824" y="3638233"/>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87EFC3-03BF-F142-8D9D-5732310CFE16}"/>
              </a:ext>
            </a:extLst>
          </p:cNvPr>
          <p:cNvSpPr/>
          <p:nvPr/>
        </p:nvSpPr>
        <p:spPr>
          <a:xfrm>
            <a:off x="3130830" y="3683450"/>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60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PIWI-interacting RNAs (</a:t>
            </a:r>
            <a:r>
              <a:rPr lang="en-US" sz="3600" dirty="0" err="1"/>
              <a:t>piRNAs</a:t>
            </a:r>
            <a:r>
              <a:rPr lang="en-US" sz="3600" dirty="0"/>
              <a:t>)</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7" name="Picture 16">
            <a:extLst>
              <a:ext uri="{FF2B5EF4-FFF2-40B4-BE49-F238E27FC236}">
                <a16:creationId xmlns:a16="http://schemas.microsoft.com/office/drawing/2014/main" id="{ED289AA2-295A-E44C-BDE6-9EBEF645FA96}"/>
              </a:ext>
            </a:extLst>
          </p:cNvPr>
          <p:cNvPicPr>
            <a:picLocks noChangeAspect="1"/>
          </p:cNvPicPr>
          <p:nvPr/>
        </p:nvPicPr>
        <p:blipFill>
          <a:blip r:embed="rId3"/>
          <a:stretch>
            <a:fillRect/>
          </a:stretch>
        </p:blipFill>
        <p:spPr>
          <a:xfrm>
            <a:off x="3717156" y="5166963"/>
            <a:ext cx="1961510" cy="456558"/>
          </a:xfrm>
          <a:prstGeom prst="rect">
            <a:avLst/>
          </a:prstGeom>
        </p:spPr>
      </p:pic>
      <p:sp>
        <p:nvSpPr>
          <p:cNvPr id="22" name="TextBox 21">
            <a:extLst>
              <a:ext uri="{FF2B5EF4-FFF2-40B4-BE49-F238E27FC236}">
                <a16:creationId xmlns:a16="http://schemas.microsoft.com/office/drawing/2014/main" id="{CBB00D48-8ABC-2A42-B2A9-F484A3F2F9FB}"/>
              </a:ext>
            </a:extLst>
          </p:cNvPr>
          <p:cNvSpPr txBox="1"/>
          <p:nvPr/>
        </p:nvSpPr>
        <p:spPr>
          <a:xfrm>
            <a:off x="2872390" y="5141124"/>
            <a:ext cx="766557" cy="369332"/>
          </a:xfrm>
          <a:prstGeom prst="rect">
            <a:avLst/>
          </a:prstGeom>
          <a:noFill/>
        </p:spPr>
        <p:txBody>
          <a:bodyPr wrap="none" rtlCol="0">
            <a:spAutoFit/>
          </a:bodyPr>
          <a:lstStyle/>
          <a:p>
            <a:r>
              <a:rPr lang="en-US" dirty="0" err="1"/>
              <a:t>piRNA</a:t>
            </a:r>
            <a:endParaRPr lang="en-US" dirty="0"/>
          </a:p>
        </p:txBody>
      </p:sp>
      <p:sp>
        <p:nvSpPr>
          <p:cNvPr id="23" name="Left Brace 22">
            <a:extLst>
              <a:ext uri="{FF2B5EF4-FFF2-40B4-BE49-F238E27FC236}">
                <a16:creationId xmlns:a16="http://schemas.microsoft.com/office/drawing/2014/main" id="{4DA932B6-7D67-CF4F-ABBA-2C35E79B01C6}"/>
              </a:ext>
            </a:extLst>
          </p:cNvPr>
          <p:cNvSpPr/>
          <p:nvPr/>
        </p:nvSpPr>
        <p:spPr>
          <a:xfrm>
            <a:off x="2235200" y="2422728"/>
            <a:ext cx="372533" cy="2972514"/>
          </a:xfrm>
          <a:prstGeom prst="lef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BAA54581-D8D1-4348-A104-3209585D129A}"/>
              </a:ext>
            </a:extLst>
          </p:cNvPr>
          <p:cNvSpPr txBox="1"/>
          <p:nvPr/>
        </p:nvSpPr>
        <p:spPr>
          <a:xfrm>
            <a:off x="939268" y="3724319"/>
            <a:ext cx="1225015" cy="369332"/>
          </a:xfrm>
          <a:prstGeom prst="rect">
            <a:avLst/>
          </a:prstGeom>
          <a:noFill/>
        </p:spPr>
        <p:txBody>
          <a:bodyPr wrap="none" rtlCol="0">
            <a:spAutoFit/>
          </a:bodyPr>
          <a:lstStyle/>
          <a:p>
            <a:r>
              <a:rPr lang="en-US" dirty="0"/>
              <a:t>small RNAs</a:t>
            </a:r>
          </a:p>
        </p:txBody>
      </p:sp>
      <p:grpSp>
        <p:nvGrpSpPr>
          <p:cNvPr id="33" name="Group 32">
            <a:extLst>
              <a:ext uri="{FF2B5EF4-FFF2-40B4-BE49-F238E27FC236}">
                <a16:creationId xmlns:a16="http://schemas.microsoft.com/office/drawing/2014/main" id="{E64D15EC-CBA4-D947-A2D1-54F3069BE958}"/>
              </a:ext>
            </a:extLst>
          </p:cNvPr>
          <p:cNvGrpSpPr/>
          <p:nvPr/>
        </p:nvGrpSpPr>
        <p:grpSpPr>
          <a:xfrm>
            <a:off x="4072422" y="4879394"/>
            <a:ext cx="664651" cy="677334"/>
            <a:chOff x="5961037" y="4025747"/>
            <a:chExt cx="664651" cy="677334"/>
          </a:xfrm>
        </p:grpSpPr>
        <p:sp>
          <p:nvSpPr>
            <p:cNvPr id="31" name="Chord 30">
              <a:extLst>
                <a:ext uri="{FF2B5EF4-FFF2-40B4-BE49-F238E27FC236}">
                  <a16:creationId xmlns:a16="http://schemas.microsoft.com/office/drawing/2014/main" id="{2CE6DD79-6EE4-464A-9027-2AF88700F64F}"/>
                </a:ext>
              </a:extLst>
            </p:cNvPr>
            <p:cNvSpPr/>
            <p:nvPr/>
          </p:nvSpPr>
          <p:spPr>
            <a:xfrm rot="6750578">
              <a:off x="5954696" y="4032088"/>
              <a:ext cx="677334" cy="664651"/>
            </a:xfrm>
            <a:prstGeom prst="chord">
              <a:avLst>
                <a:gd name="adj1" fmla="val 2700000"/>
                <a:gd name="adj2" fmla="val 1629048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04F36E4-09A6-2C46-B164-6718DA133EF3}"/>
                </a:ext>
              </a:extLst>
            </p:cNvPr>
            <p:cNvSpPr txBox="1"/>
            <p:nvPr/>
          </p:nvSpPr>
          <p:spPr>
            <a:xfrm>
              <a:off x="5981418" y="4132139"/>
              <a:ext cx="623889" cy="369332"/>
            </a:xfrm>
            <a:prstGeom prst="rect">
              <a:avLst/>
            </a:prstGeom>
            <a:noFill/>
          </p:spPr>
          <p:txBody>
            <a:bodyPr wrap="none" rtlCol="0">
              <a:spAutoFit/>
            </a:bodyPr>
            <a:lstStyle/>
            <a:p>
              <a:r>
                <a:rPr lang="en-US" dirty="0"/>
                <a:t>PIWI</a:t>
              </a:r>
            </a:p>
          </p:txBody>
        </p:sp>
      </p:grpSp>
      <p:pic>
        <p:nvPicPr>
          <p:cNvPr id="3" name="Picture 2">
            <a:extLst>
              <a:ext uri="{FF2B5EF4-FFF2-40B4-BE49-F238E27FC236}">
                <a16:creationId xmlns:a16="http://schemas.microsoft.com/office/drawing/2014/main" id="{097C9F97-FC36-E741-AA58-2060575F7A72}"/>
              </a:ext>
            </a:extLst>
          </p:cNvPr>
          <p:cNvPicPr>
            <a:picLocks noChangeAspect="1"/>
          </p:cNvPicPr>
          <p:nvPr/>
        </p:nvPicPr>
        <p:blipFill>
          <a:blip r:embed="rId4"/>
          <a:stretch>
            <a:fillRect/>
          </a:stretch>
        </p:blipFill>
        <p:spPr>
          <a:xfrm>
            <a:off x="6201763" y="1804163"/>
            <a:ext cx="4542203" cy="3853991"/>
          </a:xfrm>
          <a:prstGeom prst="rect">
            <a:avLst/>
          </a:prstGeom>
        </p:spPr>
      </p:pic>
      <p:sp>
        <p:nvSpPr>
          <p:cNvPr id="25" name="TextBox 24">
            <a:extLst>
              <a:ext uri="{FF2B5EF4-FFF2-40B4-BE49-F238E27FC236}">
                <a16:creationId xmlns:a16="http://schemas.microsoft.com/office/drawing/2014/main" id="{4608E9A7-71F7-BD48-89E6-702B89D8F45F}"/>
              </a:ext>
            </a:extLst>
          </p:cNvPr>
          <p:cNvSpPr txBox="1"/>
          <p:nvPr/>
        </p:nvSpPr>
        <p:spPr>
          <a:xfrm>
            <a:off x="6505113" y="5729882"/>
            <a:ext cx="4672689" cy="307777"/>
          </a:xfrm>
          <a:prstGeom prst="rect">
            <a:avLst/>
          </a:prstGeom>
          <a:noFill/>
        </p:spPr>
        <p:txBody>
          <a:bodyPr wrap="none" rtlCol="0">
            <a:spAutoFit/>
          </a:bodyPr>
          <a:lstStyle/>
          <a:p>
            <a:r>
              <a:rPr lang="en-US" sz="1400" dirty="0" err="1"/>
              <a:t>Wolfswinkel</a:t>
            </a:r>
            <a:r>
              <a:rPr lang="en-US" sz="1400" dirty="0"/>
              <a:t> et al., </a:t>
            </a:r>
            <a:r>
              <a:rPr lang="en-US" sz="1400" i="1" dirty="0"/>
              <a:t>Integrative and Comparative Biology</a:t>
            </a:r>
            <a:r>
              <a:rPr lang="en-US" sz="1400" dirty="0"/>
              <a:t>. 2014</a:t>
            </a:r>
          </a:p>
        </p:txBody>
      </p:sp>
      <p:pic>
        <p:nvPicPr>
          <p:cNvPr id="26" name="Picture 25">
            <a:extLst>
              <a:ext uri="{FF2B5EF4-FFF2-40B4-BE49-F238E27FC236}">
                <a16:creationId xmlns:a16="http://schemas.microsoft.com/office/drawing/2014/main" id="{E7590F6F-2DE7-104A-8442-A14C64762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843" y="2641508"/>
            <a:ext cx="3387584" cy="1355033"/>
          </a:xfrm>
          <a:prstGeom prst="rect">
            <a:avLst/>
          </a:prstGeom>
        </p:spPr>
      </p:pic>
      <p:sp>
        <p:nvSpPr>
          <p:cNvPr id="10" name="Rectangle 9">
            <a:extLst>
              <a:ext uri="{FF2B5EF4-FFF2-40B4-BE49-F238E27FC236}">
                <a16:creationId xmlns:a16="http://schemas.microsoft.com/office/drawing/2014/main" id="{AFE2E17F-D348-DF4A-BBA3-535CD19367A0}"/>
              </a:ext>
            </a:extLst>
          </p:cNvPr>
          <p:cNvSpPr/>
          <p:nvPr/>
        </p:nvSpPr>
        <p:spPr>
          <a:xfrm>
            <a:off x="4145824" y="3638233"/>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87EFC3-03BF-F142-8D9D-5732310CFE16}"/>
              </a:ext>
            </a:extLst>
          </p:cNvPr>
          <p:cNvSpPr/>
          <p:nvPr/>
        </p:nvSpPr>
        <p:spPr>
          <a:xfrm>
            <a:off x="3130830" y="3683450"/>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756C574-72FE-FF42-8FCA-2B41F3F247A1}"/>
              </a:ext>
            </a:extLst>
          </p:cNvPr>
          <p:cNvSpPr txBox="1"/>
          <p:nvPr/>
        </p:nvSpPr>
        <p:spPr>
          <a:xfrm>
            <a:off x="3134720" y="3627209"/>
            <a:ext cx="1164871" cy="369332"/>
          </a:xfrm>
          <a:prstGeom prst="rect">
            <a:avLst/>
          </a:prstGeom>
          <a:noFill/>
        </p:spPr>
        <p:txBody>
          <a:bodyPr wrap="none" rtlCol="0">
            <a:spAutoFit/>
          </a:bodyPr>
          <a:lstStyle/>
          <a:p>
            <a:r>
              <a:rPr lang="en-US" dirty="0"/>
              <a:t>pachytene</a:t>
            </a:r>
          </a:p>
        </p:txBody>
      </p:sp>
    </p:spTree>
    <p:extLst>
      <p:ext uri="{BB962C8B-B14F-4D97-AF65-F5344CB8AC3E}">
        <p14:creationId xmlns:p14="http://schemas.microsoft.com/office/powerpoint/2010/main" val="158183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a:t>PIWI-interacting RNAs (</a:t>
            </a:r>
            <a:r>
              <a:rPr lang="en-US" sz="3600" dirty="0" err="1"/>
              <a:t>piRNAs</a:t>
            </a:r>
            <a:r>
              <a:rPr lang="en-US" sz="3600" dirty="0"/>
              <a:t>)</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pic>
        <p:nvPicPr>
          <p:cNvPr id="17" name="Picture 16">
            <a:extLst>
              <a:ext uri="{FF2B5EF4-FFF2-40B4-BE49-F238E27FC236}">
                <a16:creationId xmlns:a16="http://schemas.microsoft.com/office/drawing/2014/main" id="{ED289AA2-295A-E44C-BDE6-9EBEF645FA96}"/>
              </a:ext>
            </a:extLst>
          </p:cNvPr>
          <p:cNvPicPr>
            <a:picLocks noChangeAspect="1"/>
          </p:cNvPicPr>
          <p:nvPr/>
        </p:nvPicPr>
        <p:blipFill>
          <a:blip r:embed="rId3"/>
          <a:stretch>
            <a:fillRect/>
          </a:stretch>
        </p:blipFill>
        <p:spPr>
          <a:xfrm>
            <a:off x="3717156" y="5166963"/>
            <a:ext cx="1961510" cy="456558"/>
          </a:xfrm>
          <a:prstGeom prst="rect">
            <a:avLst/>
          </a:prstGeom>
        </p:spPr>
      </p:pic>
      <p:sp>
        <p:nvSpPr>
          <p:cNvPr id="22" name="TextBox 21">
            <a:extLst>
              <a:ext uri="{FF2B5EF4-FFF2-40B4-BE49-F238E27FC236}">
                <a16:creationId xmlns:a16="http://schemas.microsoft.com/office/drawing/2014/main" id="{CBB00D48-8ABC-2A42-B2A9-F484A3F2F9FB}"/>
              </a:ext>
            </a:extLst>
          </p:cNvPr>
          <p:cNvSpPr txBox="1"/>
          <p:nvPr/>
        </p:nvSpPr>
        <p:spPr>
          <a:xfrm>
            <a:off x="2872390" y="5141124"/>
            <a:ext cx="766557" cy="369332"/>
          </a:xfrm>
          <a:prstGeom prst="rect">
            <a:avLst/>
          </a:prstGeom>
          <a:noFill/>
        </p:spPr>
        <p:txBody>
          <a:bodyPr wrap="none" rtlCol="0">
            <a:spAutoFit/>
          </a:bodyPr>
          <a:lstStyle/>
          <a:p>
            <a:r>
              <a:rPr lang="en-US" dirty="0" err="1"/>
              <a:t>piRNA</a:t>
            </a:r>
            <a:endParaRPr lang="en-US" dirty="0"/>
          </a:p>
        </p:txBody>
      </p:sp>
      <p:sp>
        <p:nvSpPr>
          <p:cNvPr id="23" name="Left Brace 22">
            <a:extLst>
              <a:ext uri="{FF2B5EF4-FFF2-40B4-BE49-F238E27FC236}">
                <a16:creationId xmlns:a16="http://schemas.microsoft.com/office/drawing/2014/main" id="{4DA932B6-7D67-CF4F-ABBA-2C35E79B01C6}"/>
              </a:ext>
            </a:extLst>
          </p:cNvPr>
          <p:cNvSpPr/>
          <p:nvPr/>
        </p:nvSpPr>
        <p:spPr>
          <a:xfrm>
            <a:off x="2235200" y="2422728"/>
            <a:ext cx="372533" cy="2972514"/>
          </a:xfrm>
          <a:prstGeom prst="lef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BAA54581-D8D1-4348-A104-3209585D129A}"/>
              </a:ext>
            </a:extLst>
          </p:cNvPr>
          <p:cNvSpPr txBox="1"/>
          <p:nvPr/>
        </p:nvSpPr>
        <p:spPr>
          <a:xfrm>
            <a:off x="939268" y="3724319"/>
            <a:ext cx="1225015" cy="369332"/>
          </a:xfrm>
          <a:prstGeom prst="rect">
            <a:avLst/>
          </a:prstGeom>
          <a:noFill/>
        </p:spPr>
        <p:txBody>
          <a:bodyPr wrap="none" rtlCol="0">
            <a:spAutoFit/>
          </a:bodyPr>
          <a:lstStyle/>
          <a:p>
            <a:r>
              <a:rPr lang="en-US" dirty="0"/>
              <a:t>small RNAs</a:t>
            </a:r>
          </a:p>
        </p:txBody>
      </p:sp>
      <p:grpSp>
        <p:nvGrpSpPr>
          <p:cNvPr id="33" name="Group 32">
            <a:extLst>
              <a:ext uri="{FF2B5EF4-FFF2-40B4-BE49-F238E27FC236}">
                <a16:creationId xmlns:a16="http://schemas.microsoft.com/office/drawing/2014/main" id="{E64D15EC-CBA4-D947-A2D1-54F3069BE958}"/>
              </a:ext>
            </a:extLst>
          </p:cNvPr>
          <p:cNvGrpSpPr/>
          <p:nvPr/>
        </p:nvGrpSpPr>
        <p:grpSpPr>
          <a:xfrm>
            <a:off x="4072422" y="4879394"/>
            <a:ext cx="664651" cy="677334"/>
            <a:chOff x="5961037" y="4025747"/>
            <a:chExt cx="664651" cy="677334"/>
          </a:xfrm>
        </p:grpSpPr>
        <p:sp>
          <p:nvSpPr>
            <p:cNvPr id="31" name="Chord 30">
              <a:extLst>
                <a:ext uri="{FF2B5EF4-FFF2-40B4-BE49-F238E27FC236}">
                  <a16:creationId xmlns:a16="http://schemas.microsoft.com/office/drawing/2014/main" id="{2CE6DD79-6EE4-464A-9027-2AF88700F64F}"/>
                </a:ext>
              </a:extLst>
            </p:cNvPr>
            <p:cNvSpPr/>
            <p:nvPr/>
          </p:nvSpPr>
          <p:spPr>
            <a:xfrm rot="6750578">
              <a:off x="5954696" y="4032088"/>
              <a:ext cx="677334" cy="664651"/>
            </a:xfrm>
            <a:prstGeom prst="chord">
              <a:avLst>
                <a:gd name="adj1" fmla="val 2700000"/>
                <a:gd name="adj2" fmla="val 1629048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04F36E4-09A6-2C46-B164-6718DA133EF3}"/>
                </a:ext>
              </a:extLst>
            </p:cNvPr>
            <p:cNvSpPr txBox="1"/>
            <p:nvPr/>
          </p:nvSpPr>
          <p:spPr>
            <a:xfrm>
              <a:off x="5981418" y="4132139"/>
              <a:ext cx="623889" cy="369332"/>
            </a:xfrm>
            <a:prstGeom prst="rect">
              <a:avLst/>
            </a:prstGeom>
            <a:noFill/>
          </p:spPr>
          <p:txBody>
            <a:bodyPr wrap="none" rtlCol="0">
              <a:spAutoFit/>
            </a:bodyPr>
            <a:lstStyle/>
            <a:p>
              <a:r>
                <a:rPr lang="en-US" dirty="0"/>
                <a:t>PIWI</a:t>
              </a:r>
            </a:p>
          </p:txBody>
        </p:sp>
      </p:grpSp>
      <p:pic>
        <p:nvPicPr>
          <p:cNvPr id="3" name="Picture 2">
            <a:extLst>
              <a:ext uri="{FF2B5EF4-FFF2-40B4-BE49-F238E27FC236}">
                <a16:creationId xmlns:a16="http://schemas.microsoft.com/office/drawing/2014/main" id="{097C9F97-FC36-E741-AA58-2060575F7A72}"/>
              </a:ext>
            </a:extLst>
          </p:cNvPr>
          <p:cNvPicPr>
            <a:picLocks noChangeAspect="1"/>
          </p:cNvPicPr>
          <p:nvPr/>
        </p:nvPicPr>
        <p:blipFill>
          <a:blip r:embed="rId4"/>
          <a:stretch>
            <a:fillRect/>
          </a:stretch>
        </p:blipFill>
        <p:spPr>
          <a:xfrm>
            <a:off x="6201763" y="1804163"/>
            <a:ext cx="4542203" cy="3853991"/>
          </a:xfrm>
          <a:prstGeom prst="rect">
            <a:avLst/>
          </a:prstGeom>
        </p:spPr>
      </p:pic>
      <p:sp>
        <p:nvSpPr>
          <p:cNvPr id="25" name="TextBox 24">
            <a:extLst>
              <a:ext uri="{FF2B5EF4-FFF2-40B4-BE49-F238E27FC236}">
                <a16:creationId xmlns:a16="http://schemas.microsoft.com/office/drawing/2014/main" id="{81F6FD40-054C-3344-B748-54A49671A950}"/>
              </a:ext>
            </a:extLst>
          </p:cNvPr>
          <p:cNvSpPr txBox="1"/>
          <p:nvPr/>
        </p:nvSpPr>
        <p:spPr>
          <a:xfrm>
            <a:off x="4125672" y="4837865"/>
            <a:ext cx="464390" cy="923330"/>
          </a:xfrm>
          <a:prstGeom prst="rect">
            <a:avLst/>
          </a:prstGeom>
          <a:noFill/>
        </p:spPr>
        <p:txBody>
          <a:bodyPr wrap="square" rtlCol="0">
            <a:spAutoFit/>
          </a:bodyPr>
          <a:lstStyle/>
          <a:p>
            <a:r>
              <a:rPr lang="en-US" sz="5400" b="1" dirty="0">
                <a:solidFill>
                  <a:srgbClr val="FF0000"/>
                </a:solidFill>
              </a:rPr>
              <a:t>X</a:t>
            </a:r>
          </a:p>
        </p:txBody>
      </p:sp>
      <p:sp>
        <p:nvSpPr>
          <p:cNvPr id="26" name="TextBox 25">
            <a:extLst>
              <a:ext uri="{FF2B5EF4-FFF2-40B4-BE49-F238E27FC236}">
                <a16:creationId xmlns:a16="http://schemas.microsoft.com/office/drawing/2014/main" id="{87219670-7533-5E4E-AB75-44AD0F59961D}"/>
              </a:ext>
            </a:extLst>
          </p:cNvPr>
          <p:cNvSpPr txBox="1"/>
          <p:nvPr/>
        </p:nvSpPr>
        <p:spPr>
          <a:xfrm>
            <a:off x="3972083" y="5569134"/>
            <a:ext cx="956929" cy="461665"/>
          </a:xfrm>
          <a:prstGeom prst="rect">
            <a:avLst/>
          </a:prstGeom>
          <a:noFill/>
        </p:spPr>
        <p:txBody>
          <a:bodyPr wrap="none" rtlCol="0">
            <a:spAutoFit/>
          </a:bodyPr>
          <a:lstStyle/>
          <a:p>
            <a:r>
              <a:rPr lang="en-US" sz="2400" dirty="0">
                <a:solidFill>
                  <a:srgbClr val="FF0000"/>
                </a:solidFill>
              </a:rPr>
              <a:t>sterile</a:t>
            </a:r>
          </a:p>
        </p:txBody>
      </p:sp>
      <p:sp>
        <p:nvSpPr>
          <p:cNvPr id="27" name="TextBox 26">
            <a:extLst>
              <a:ext uri="{FF2B5EF4-FFF2-40B4-BE49-F238E27FC236}">
                <a16:creationId xmlns:a16="http://schemas.microsoft.com/office/drawing/2014/main" id="{289D869D-D70F-894F-A106-F0670B27A828}"/>
              </a:ext>
            </a:extLst>
          </p:cNvPr>
          <p:cNvSpPr txBox="1"/>
          <p:nvPr/>
        </p:nvSpPr>
        <p:spPr>
          <a:xfrm>
            <a:off x="6505113" y="5729882"/>
            <a:ext cx="4672689" cy="307777"/>
          </a:xfrm>
          <a:prstGeom prst="rect">
            <a:avLst/>
          </a:prstGeom>
          <a:noFill/>
        </p:spPr>
        <p:txBody>
          <a:bodyPr wrap="none" rtlCol="0">
            <a:spAutoFit/>
          </a:bodyPr>
          <a:lstStyle/>
          <a:p>
            <a:r>
              <a:rPr lang="en-US" sz="1400" dirty="0" err="1"/>
              <a:t>Wolfswinkel</a:t>
            </a:r>
            <a:r>
              <a:rPr lang="en-US" sz="1400" dirty="0"/>
              <a:t> et al., </a:t>
            </a:r>
            <a:r>
              <a:rPr lang="en-US" sz="1400" i="1" dirty="0"/>
              <a:t>Integrative and Comparative Biology</a:t>
            </a:r>
            <a:r>
              <a:rPr lang="en-US" sz="1400" dirty="0"/>
              <a:t>. 2014</a:t>
            </a:r>
          </a:p>
        </p:txBody>
      </p:sp>
      <p:pic>
        <p:nvPicPr>
          <p:cNvPr id="28" name="Picture 27">
            <a:extLst>
              <a:ext uri="{FF2B5EF4-FFF2-40B4-BE49-F238E27FC236}">
                <a16:creationId xmlns:a16="http://schemas.microsoft.com/office/drawing/2014/main" id="{9E3ABEAD-FEA3-224B-8581-28FF9DB74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843" y="2641508"/>
            <a:ext cx="3387584" cy="1355033"/>
          </a:xfrm>
          <a:prstGeom prst="rect">
            <a:avLst/>
          </a:prstGeom>
        </p:spPr>
      </p:pic>
      <p:sp>
        <p:nvSpPr>
          <p:cNvPr id="29" name="Rectangle 28">
            <a:extLst>
              <a:ext uri="{FF2B5EF4-FFF2-40B4-BE49-F238E27FC236}">
                <a16:creationId xmlns:a16="http://schemas.microsoft.com/office/drawing/2014/main" id="{C8F93402-83FD-3C4E-8884-A5A276E0E4E8}"/>
              </a:ext>
            </a:extLst>
          </p:cNvPr>
          <p:cNvSpPr/>
          <p:nvPr/>
        </p:nvSpPr>
        <p:spPr>
          <a:xfrm>
            <a:off x="4145824" y="3638233"/>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B247388-B5CA-9247-B78E-5216E9800637}"/>
              </a:ext>
            </a:extLst>
          </p:cNvPr>
          <p:cNvSpPr/>
          <p:nvPr/>
        </p:nvSpPr>
        <p:spPr>
          <a:xfrm>
            <a:off x="3130830" y="3683450"/>
            <a:ext cx="980333" cy="39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E9554CB-EE57-2B47-8F1C-1ADC7796DCA6}"/>
              </a:ext>
            </a:extLst>
          </p:cNvPr>
          <p:cNvSpPr txBox="1"/>
          <p:nvPr/>
        </p:nvSpPr>
        <p:spPr>
          <a:xfrm>
            <a:off x="3134720" y="3627209"/>
            <a:ext cx="1164871" cy="369332"/>
          </a:xfrm>
          <a:prstGeom prst="rect">
            <a:avLst/>
          </a:prstGeom>
          <a:noFill/>
        </p:spPr>
        <p:txBody>
          <a:bodyPr wrap="none" rtlCol="0">
            <a:spAutoFit/>
          </a:bodyPr>
          <a:lstStyle/>
          <a:p>
            <a:r>
              <a:rPr lang="en-US" dirty="0"/>
              <a:t>pachytene</a:t>
            </a:r>
          </a:p>
        </p:txBody>
      </p:sp>
    </p:spTree>
    <p:extLst>
      <p:ext uri="{BB962C8B-B14F-4D97-AF65-F5344CB8AC3E}">
        <p14:creationId xmlns:p14="http://schemas.microsoft.com/office/powerpoint/2010/main" val="3780636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ADCE4235-EC6E-D746-8152-AAF89EF581D5}"/>
              </a:ext>
            </a:extLst>
          </p:cNvPr>
          <p:cNvSpPr/>
          <p:nvPr/>
        </p:nvSpPr>
        <p:spPr>
          <a:xfrm>
            <a:off x="1678714" y="1506905"/>
            <a:ext cx="8692837" cy="3998744"/>
          </a:xfrm>
          <a:prstGeom prst="ellipse">
            <a:avLst/>
          </a:prstGeom>
          <a:solidFill>
            <a:schemeClr val="accent6">
              <a:lumMod val="20000"/>
              <a:lumOff val="80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err="1"/>
              <a:t>piRNA</a:t>
            </a:r>
            <a:r>
              <a:rPr lang="en-US" sz="3600" dirty="0"/>
              <a:t> genes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21" name="TextBox 20">
            <a:extLst>
              <a:ext uri="{FF2B5EF4-FFF2-40B4-BE49-F238E27FC236}">
                <a16:creationId xmlns:a16="http://schemas.microsoft.com/office/drawing/2014/main" id="{38853317-0BA3-304C-8B67-58CA99926B80}"/>
              </a:ext>
            </a:extLst>
          </p:cNvPr>
          <p:cNvSpPr txBox="1"/>
          <p:nvPr/>
        </p:nvSpPr>
        <p:spPr>
          <a:xfrm>
            <a:off x="2335839" y="2425201"/>
            <a:ext cx="1108001" cy="369332"/>
          </a:xfrm>
          <a:prstGeom prst="rect">
            <a:avLst/>
          </a:prstGeom>
          <a:noFill/>
        </p:spPr>
        <p:txBody>
          <a:bodyPr wrap="square" rtlCol="0">
            <a:spAutoFit/>
          </a:bodyPr>
          <a:lstStyle/>
          <a:p>
            <a:r>
              <a:rPr lang="en-US" dirty="0">
                <a:solidFill>
                  <a:schemeClr val="bg2">
                    <a:lumMod val="75000"/>
                  </a:schemeClr>
                </a:solidFill>
              </a:rPr>
              <a:t>genome</a:t>
            </a:r>
          </a:p>
        </p:txBody>
      </p:sp>
      <p:sp>
        <p:nvSpPr>
          <p:cNvPr id="22" name="TextBox 21">
            <a:extLst>
              <a:ext uri="{FF2B5EF4-FFF2-40B4-BE49-F238E27FC236}">
                <a16:creationId xmlns:a16="http://schemas.microsoft.com/office/drawing/2014/main" id="{4A7D52D6-572A-8644-BB34-4882F795D452}"/>
              </a:ext>
            </a:extLst>
          </p:cNvPr>
          <p:cNvSpPr txBox="1"/>
          <p:nvPr/>
        </p:nvSpPr>
        <p:spPr>
          <a:xfrm>
            <a:off x="3504734" y="1943383"/>
            <a:ext cx="1015411" cy="317355"/>
          </a:xfrm>
          <a:prstGeom prst="rect">
            <a:avLst/>
          </a:prstGeom>
          <a:noFill/>
        </p:spPr>
        <p:txBody>
          <a:bodyPr wrap="none" rtlCol="0">
            <a:spAutoFit/>
          </a:bodyPr>
          <a:lstStyle/>
          <a:p>
            <a:r>
              <a:rPr lang="en-US" dirty="0" err="1"/>
              <a:t>piRNA</a:t>
            </a:r>
            <a:r>
              <a:rPr lang="en-US" dirty="0"/>
              <a:t> gene</a:t>
            </a:r>
          </a:p>
        </p:txBody>
      </p:sp>
      <p:grpSp>
        <p:nvGrpSpPr>
          <p:cNvPr id="34" name="Group 33">
            <a:extLst>
              <a:ext uri="{FF2B5EF4-FFF2-40B4-BE49-F238E27FC236}">
                <a16:creationId xmlns:a16="http://schemas.microsoft.com/office/drawing/2014/main" id="{635F148B-D5D0-3340-8151-22A417BBBD17}"/>
              </a:ext>
            </a:extLst>
          </p:cNvPr>
          <p:cNvGrpSpPr/>
          <p:nvPr/>
        </p:nvGrpSpPr>
        <p:grpSpPr>
          <a:xfrm>
            <a:off x="3277372" y="2225266"/>
            <a:ext cx="5780734" cy="518564"/>
            <a:chOff x="2454768" y="1791658"/>
            <a:chExt cx="7282461" cy="603496"/>
          </a:xfrm>
        </p:grpSpPr>
        <p:grpSp>
          <p:nvGrpSpPr>
            <p:cNvPr id="20" name="Group 19">
              <a:extLst>
                <a:ext uri="{FF2B5EF4-FFF2-40B4-BE49-F238E27FC236}">
                  <a16:creationId xmlns:a16="http://schemas.microsoft.com/office/drawing/2014/main" id="{3B30D06A-0113-2B46-8E6A-95BAD7855EEF}"/>
                </a:ext>
              </a:extLst>
            </p:cNvPr>
            <p:cNvGrpSpPr/>
            <p:nvPr/>
          </p:nvGrpSpPr>
          <p:grpSpPr>
            <a:xfrm>
              <a:off x="2454768" y="1894937"/>
              <a:ext cx="7282461" cy="440557"/>
              <a:chOff x="2219093" y="1828284"/>
              <a:chExt cx="8129239" cy="290457"/>
            </a:xfrm>
          </p:grpSpPr>
          <p:sp>
            <p:nvSpPr>
              <p:cNvPr id="13" name="Freeform 12">
                <a:extLst>
                  <a:ext uri="{FF2B5EF4-FFF2-40B4-BE49-F238E27FC236}">
                    <a16:creationId xmlns:a16="http://schemas.microsoft.com/office/drawing/2014/main" id="{0A19ACDC-5A11-4D41-8147-39A7A29A81A5}"/>
                  </a:ext>
                </a:extLst>
              </p:cNvPr>
              <p:cNvSpPr/>
              <p:nvPr/>
            </p:nvSpPr>
            <p:spPr>
              <a:xfrm>
                <a:off x="2219093" y="1828284"/>
                <a:ext cx="8129239" cy="290457"/>
              </a:xfrm>
              <a:custGeom>
                <a:avLst/>
                <a:gdLst>
                  <a:gd name="connsiteX0" fmla="*/ 0 w 8129239"/>
                  <a:gd name="connsiteY0" fmla="*/ 212389 h 290457"/>
                  <a:gd name="connsiteX1" fmla="*/ 1070517 w 8129239"/>
                  <a:gd name="connsiteY1" fmla="*/ 11667 h 290457"/>
                  <a:gd name="connsiteX2" fmla="*/ 2475570 w 8129239"/>
                  <a:gd name="connsiteY2" fmla="*/ 290448 h 290457"/>
                  <a:gd name="connsiteX3" fmla="*/ 4204009 w 8129239"/>
                  <a:gd name="connsiteY3" fmla="*/ 22818 h 290457"/>
                  <a:gd name="connsiteX4" fmla="*/ 5631366 w 8129239"/>
                  <a:gd name="connsiteY4" fmla="*/ 268145 h 290457"/>
                  <a:gd name="connsiteX5" fmla="*/ 6880302 w 8129239"/>
                  <a:gd name="connsiteY5" fmla="*/ 516 h 290457"/>
                  <a:gd name="connsiteX6" fmla="*/ 8129239 w 8129239"/>
                  <a:gd name="connsiteY6" fmla="*/ 201238 h 2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239" h="290457">
                    <a:moveTo>
                      <a:pt x="0" y="212389"/>
                    </a:moveTo>
                    <a:cubicBezTo>
                      <a:pt x="328961" y="105523"/>
                      <a:pt x="657922" y="-1343"/>
                      <a:pt x="1070517" y="11667"/>
                    </a:cubicBezTo>
                    <a:cubicBezTo>
                      <a:pt x="1483112" y="24677"/>
                      <a:pt x="1953321" y="288589"/>
                      <a:pt x="2475570" y="290448"/>
                    </a:cubicBezTo>
                    <a:cubicBezTo>
                      <a:pt x="2997819" y="292307"/>
                      <a:pt x="3678043" y="26535"/>
                      <a:pt x="4204009" y="22818"/>
                    </a:cubicBezTo>
                    <a:cubicBezTo>
                      <a:pt x="4729975" y="19101"/>
                      <a:pt x="5185317" y="271862"/>
                      <a:pt x="5631366" y="268145"/>
                    </a:cubicBezTo>
                    <a:cubicBezTo>
                      <a:pt x="6077415" y="264428"/>
                      <a:pt x="6463990" y="11667"/>
                      <a:pt x="6880302" y="516"/>
                    </a:cubicBezTo>
                    <a:cubicBezTo>
                      <a:pt x="7296614" y="-10635"/>
                      <a:pt x="7947102" y="162209"/>
                      <a:pt x="8129239" y="201238"/>
                    </a:cubicBezTo>
                  </a:path>
                </a:pathLst>
              </a:custGeom>
              <a:no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endParaRPr>
              </a:p>
            </p:txBody>
          </p:sp>
          <p:sp>
            <p:nvSpPr>
              <p:cNvPr id="17" name="Freeform 16">
                <a:extLst>
                  <a:ext uri="{FF2B5EF4-FFF2-40B4-BE49-F238E27FC236}">
                    <a16:creationId xmlns:a16="http://schemas.microsoft.com/office/drawing/2014/main" id="{6E5B873E-C97C-E949-BB45-958D5BD72E23}"/>
                  </a:ext>
                </a:extLst>
              </p:cNvPr>
              <p:cNvSpPr/>
              <p:nvPr/>
            </p:nvSpPr>
            <p:spPr>
              <a:xfrm>
                <a:off x="2888974" y="1839339"/>
                <a:ext cx="834887" cy="75600"/>
              </a:xfrm>
              <a:custGeom>
                <a:avLst/>
                <a:gdLst>
                  <a:gd name="connsiteX0" fmla="*/ 0 w 834887"/>
                  <a:gd name="connsiteY0" fmla="*/ 22591 h 75600"/>
                  <a:gd name="connsiteX1" fmla="*/ 410817 w 834887"/>
                  <a:gd name="connsiteY1" fmla="*/ 2713 h 75600"/>
                  <a:gd name="connsiteX2" fmla="*/ 834887 w 834887"/>
                  <a:gd name="connsiteY2" fmla="*/ 75600 h 75600"/>
                </a:gdLst>
                <a:ahLst/>
                <a:cxnLst>
                  <a:cxn ang="0">
                    <a:pos x="connsiteX0" y="connsiteY0"/>
                  </a:cxn>
                  <a:cxn ang="0">
                    <a:pos x="connsiteX1" y="connsiteY1"/>
                  </a:cxn>
                  <a:cxn ang="0">
                    <a:pos x="connsiteX2" y="connsiteY2"/>
                  </a:cxn>
                </a:cxnLst>
                <a:rect l="l" t="t" r="r" b="b"/>
                <a:pathLst>
                  <a:path w="834887" h="75600">
                    <a:moveTo>
                      <a:pt x="0" y="22591"/>
                    </a:moveTo>
                    <a:cubicBezTo>
                      <a:pt x="135834" y="8234"/>
                      <a:pt x="271669" y="-6122"/>
                      <a:pt x="410817" y="2713"/>
                    </a:cubicBezTo>
                    <a:cubicBezTo>
                      <a:pt x="549965" y="11548"/>
                      <a:pt x="692426" y="43574"/>
                      <a:pt x="834887" y="756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D945357-FA05-C44D-A251-C2C030443DC8}"/>
                  </a:ext>
                </a:extLst>
              </p:cNvPr>
              <p:cNvSpPr/>
              <p:nvPr/>
            </p:nvSpPr>
            <p:spPr>
              <a:xfrm>
                <a:off x="6042991" y="1847190"/>
                <a:ext cx="967409" cy="87627"/>
              </a:xfrm>
              <a:custGeom>
                <a:avLst/>
                <a:gdLst>
                  <a:gd name="connsiteX0" fmla="*/ 0 w 967409"/>
                  <a:gd name="connsiteY0" fmla="*/ 41245 h 87627"/>
                  <a:gd name="connsiteX1" fmla="*/ 417444 w 967409"/>
                  <a:gd name="connsiteY1" fmla="*/ 1488 h 87627"/>
                  <a:gd name="connsiteX2" fmla="*/ 967409 w 967409"/>
                  <a:gd name="connsiteY2" fmla="*/ 87627 h 87627"/>
                </a:gdLst>
                <a:ahLst/>
                <a:cxnLst>
                  <a:cxn ang="0">
                    <a:pos x="connsiteX0" y="connsiteY0"/>
                  </a:cxn>
                  <a:cxn ang="0">
                    <a:pos x="connsiteX1" y="connsiteY1"/>
                  </a:cxn>
                  <a:cxn ang="0">
                    <a:pos x="connsiteX2" y="connsiteY2"/>
                  </a:cxn>
                </a:cxnLst>
                <a:rect l="l" t="t" r="r" b="b"/>
                <a:pathLst>
                  <a:path w="967409" h="87627">
                    <a:moveTo>
                      <a:pt x="0" y="41245"/>
                    </a:moveTo>
                    <a:cubicBezTo>
                      <a:pt x="128104" y="17501"/>
                      <a:pt x="256209" y="-6242"/>
                      <a:pt x="417444" y="1488"/>
                    </a:cubicBezTo>
                    <a:cubicBezTo>
                      <a:pt x="578679" y="9218"/>
                      <a:pt x="773044" y="48422"/>
                      <a:pt x="967409" y="8762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a:extLst>
                <a:ext uri="{FF2B5EF4-FFF2-40B4-BE49-F238E27FC236}">
                  <a16:creationId xmlns:a16="http://schemas.microsoft.com/office/drawing/2014/main" id="{6133D827-D84E-3146-8F42-A346BC254518}"/>
                </a:ext>
              </a:extLst>
            </p:cNvPr>
            <p:cNvSpPr/>
            <p:nvPr/>
          </p:nvSpPr>
          <p:spPr>
            <a:xfrm>
              <a:off x="7438887" y="2292626"/>
              <a:ext cx="123687" cy="4417"/>
            </a:xfrm>
            <a:custGeom>
              <a:avLst/>
              <a:gdLst>
                <a:gd name="connsiteX0" fmla="*/ 0 w 123687"/>
                <a:gd name="connsiteY0" fmla="*/ 0 h 4417"/>
                <a:gd name="connsiteX1" fmla="*/ 123687 w 123687"/>
                <a:gd name="connsiteY1" fmla="*/ 4417 h 4417"/>
              </a:gdLst>
              <a:ahLst/>
              <a:cxnLst>
                <a:cxn ang="0">
                  <a:pos x="connsiteX0" y="connsiteY0"/>
                </a:cxn>
                <a:cxn ang="0">
                  <a:pos x="connsiteX1" y="connsiteY1"/>
                </a:cxn>
              </a:cxnLst>
              <a:rect l="l" t="t" r="r" b="b"/>
              <a:pathLst>
                <a:path w="123687" h="4417">
                  <a:moveTo>
                    <a:pt x="0" y="0"/>
                  </a:moveTo>
                  <a:lnTo>
                    <a:pt x="123687" y="4417"/>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008FC05-3A7E-8642-8288-A12837781CF9}"/>
                </a:ext>
              </a:extLst>
            </p:cNvPr>
            <p:cNvSpPr/>
            <p:nvPr/>
          </p:nvSpPr>
          <p:spPr>
            <a:xfrm>
              <a:off x="7823200" y="2164522"/>
              <a:ext cx="119270" cy="57426"/>
            </a:xfrm>
            <a:custGeom>
              <a:avLst/>
              <a:gdLst>
                <a:gd name="connsiteX0" fmla="*/ 0 w 119270"/>
                <a:gd name="connsiteY0" fmla="*/ 57426 h 57426"/>
                <a:gd name="connsiteX1" fmla="*/ 119270 w 119270"/>
                <a:gd name="connsiteY1" fmla="*/ 0 h 57426"/>
              </a:gdLst>
              <a:ahLst/>
              <a:cxnLst>
                <a:cxn ang="0">
                  <a:pos x="connsiteX0" y="connsiteY0"/>
                </a:cxn>
                <a:cxn ang="0">
                  <a:pos x="connsiteX1" y="connsiteY1"/>
                </a:cxn>
              </a:cxnLst>
              <a:rect l="l" t="t" r="r" b="b"/>
              <a:pathLst>
                <a:path w="119270" h="57426">
                  <a:moveTo>
                    <a:pt x="0" y="57426"/>
                  </a:moveTo>
                  <a:lnTo>
                    <a:pt x="11927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5BEE7D87-4B97-1141-9FB0-1D244AB4B928}"/>
                </a:ext>
              </a:extLst>
            </p:cNvPr>
            <p:cNvSpPr/>
            <p:nvPr/>
          </p:nvSpPr>
          <p:spPr>
            <a:xfrm>
              <a:off x="8322365" y="1897095"/>
              <a:ext cx="468244" cy="77479"/>
            </a:xfrm>
            <a:custGeom>
              <a:avLst/>
              <a:gdLst>
                <a:gd name="connsiteX0" fmla="*/ 0 w 468244"/>
                <a:gd name="connsiteY0" fmla="*/ 77479 h 77479"/>
                <a:gd name="connsiteX1" fmla="*/ 242957 w 468244"/>
                <a:gd name="connsiteY1" fmla="*/ 6801 h 77479"/>
                <a:gd name="connsiteX2" fmla="*/ 468244 w 468244"/>
                <a:gd name="connsiteY2" fmla="*/ 6801 h 77479"/>
              </a:gdLst>
              <a:ahLst/>
              <a:cxnLst>
                <a:cxn ang="0">
                  <a:pos x="connsiteX0" y="connsiteY0"/>
                </a:cxn>
                <a:cxn ang="0">
                  <a:pos x="connsiteX1" y="connsiteY1"/>
                </a:cxn>
                <a:cxn ang="0">
                  <a:pos x="connsiteX2" y="connsiteY2"/>
                </a:cxn>
              </a:cxnLst>
              <a:rect l="l" t="t" r="r" b="b"/>
              <a:pathLst>
                <a:path w="468244" h="77479">
                  <a:moveTo>
                    <a:pt x="0" y="77479"/>
                  </a:moveTo>
                  <a:cubicBezTo>
                    <a:pt x="82458" y="48030"/>
                    <a:pt x="164916" y="18581"/>
                    <a:pt x="242957" y="6801"/>
                  </a:cubicBezTo>
                  <a:cubicBezTo>
                    <a:pt x="320998" y="-4979"/>
                    <a:pt x="394621" y="911"/>
                    <a:pt x="468244" y="6801"/>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BD94F50-A8CC-B24C-B680-63851735A3EA}"/>
                </a:ext>
              </a:extLst>
            </p:cNvPr>
            <p:cNvSpPr txBox="1"/>
            <p:nvPr/>
          </p:nvSpPr>
          <p:spPr>
            <a:xfrm rot="20652778">
              <a:off x="7518724" y="2087376"/>
              <a:ext cx="274435" cy="307778"/>
            </a:xfrm>
            <a:prstGeom prst="rect">
              <a:avLst/>
            </a:prstGeom>
            <a:noFill/>
          </p:spPr>
          <p:txBody>
            <a:bodyPr wrap="none" rtlCol="0">
              <a:spAutoFit/>
            </a:bodyPr>
            <a:lstStyle/>
            <a:p>
              <a:r>
                <a:rPr lang="en-US" sz="1400" dirty="0">
                  <a:solidFill>
                    <a:schemeClr val="accent1"/>
                  </a:solidFill>
                </a:rPr>
                <a:t>&gt;</a:t>
              </a:r>
            </a:p>
          </p:txBody>
        </p:sp>
        <p:sp>
          <p:nvSpPr>
            <p:cNvPr id="30" name="TextBox 29">
              <a:extLst>
                <a:ext uri="{FF2B5EF4-FFF2-40B4-BE49-F238E27FC236}">
                  <a16:creationId xmlns:a16="http://schemas.microsoft.com/office/drawing/2014/main" id="{780BD9C7-299F-6D45-9665-61F8CE511E1C}"/>
                </a:ext>
              </a:extLst>
            </p:cNvPr>
            <p:cNvSpPr txBox="1"/>
            <p:nvPr/>
          </p:nvSpPr>
          <p:spPr>
            <a:xfrm rot="19572024">
              <a:off x="7947299" y="1908623"/>
              <a:ext cx="274435" cy="307776"/>
            </a:xfrm>
            <a:prstGeom prst="rect">
              <a:avLst/>
            </a:prstGeom>
            <a:noFill/>
          </p:spPr>
          <p:txBody>
            <a:bodyPr wrap="none" rtlCol="0">
              <a:spAutoFit/>
            </a:bodyPr>
            <a:lstStyle/>
            <a:p>
              <a:r>
                <a:rPr lang="en-US" sz="1400" dirty="0">
                  <a:solidFill>
                    <a:schemeClr val="accent1"/>
                  </a:solidFill>
                </a:rPr>
                <a:t>&gt;</a:t>
              </a:r>
            </a:p>
          </p:txBody>
        </p:sp>
        <p:sp>
          <p:nvSpPr>
            <p:cNvPr id="31" name="TextBox 30">
              <a:extLst>
                <a:ext uri="{FF2B5EF4-FFF2-40B4-BE49-F238E27FC236}">
                  <a16:creationId xmlns:a16="http://schemas.microsoft.com/office/drawing/2014/main" id="{E7C76859-B7EB-0A41-9FED-74DBDC351F46}"/>
                </a:ext>
              </a:extLst>
            </p:cNvPr>
            <p:cNvSpPr txBox="1"/>
            <p:nvPr/>
          </p:nvSpPr>
          <p:spPr>
            <a:xfrm rot="20875527">
              <a:off x="3098181" y="1791658"/>
              <a:ext cx="235962" cy="215444"/>
            </a:xfrm>
            <a:prstGeom prst="rect">
              <a:avLst/>
            </a:prstGeom>
            <a:noFill/>
          </p:spPr>
          <p:txBody>
            <a:bodyPr wrap="none" rtlCol="0">
              <a:spAutoFit/>
            </a:bodyPr>
            <a:lstStyle/>
            <a:p>
              <a:r>
                <a:rPr lang="en-US" sz="800" dirty="0">
                  <a:solidFill>
                    <a:schemeClr val="bg1"/>
                  </a:solidFill>
                </a:rPr>
                <a:t>&gt;</a:t>
              </a:r>
            </a:p>
          </p:txBody>
        </p:sp>
        <p:sp>
          <p:nvSpPr>
            <p:cNvPr id="32" name="TextBox 31">
              <a:extLst>
                <a:ext uri="{FF2B5EF4-FFF2-40B4-BE49-F238E27FC236}">
                  <a16:creationId xmlns:a16="http://schemas.microsoft.com/office/drawing/2014/main" id="{B77B4447-F67D-F042-8DED-41412C5E5413}"/>
                </a:ext>
              </a:extLst>
            </p:cNvPr>
            <p:cNvSpPr txBox="1"/>
            <p:nvPr/>
          </p:nvSpPr>
          <p:spPr>
            <a:xfrm rot="1007668">
              <a:off x="3471761" y="1820305"/>
              <a:ext cx="235962" cy="215444"/>
            </a:xfrm>
            <a:prstGeom prst="rect">
              <a:avLst/>
            </a:prstGeom>
            <a:noFill/>
          </p:spPr>
          <p:txBody>
            <a:bodyPr wrap="none" rtlCol="0">
              <a:spAutoFit/>
            </a:bodyPr>
            <a:lstStyle/>
            <a:p>
              <a:r>
                <a:rPr lang="en-US" sz="800" dirty="0">
                  <a:solidFill>
                    <a:schemeClr val="bg1"/>
                  </a:solidFill>
                </a:rPr>
                <a:t>&gt;</a:t>
              </a:r>
            </a:p>
          </p:txBody>
        </p:sp>
      </p:grpSp>
      <p:sp>
        <p:nvSpPr>
          <p:cNvPr id="33" name="TextBox 32">
            <a:extLst>
              <a:ext uri="{FF2B5EF4-FFF2-40B4-BE49-F238E27FC236}">
                <a16:creationId xmlns:a16="http://schemas.microsoft.com/office/drawing/2014/main" id="{77F6D885-FCDD-B14D-BBA9-CF3524E03D6C}"/>
              </a:ext>
            </a:extLst>
          </p:cNvPr>
          <p:cNvSpPr txBox="1"/>
          <p:nvPr/>
        </p:nvSpPr>
        <p:spPr>
          <a:xfrm>
            <a:off x="6957119" y="1954540"/>
            <a:ext cx="1647715" cy="317355"/>
          </a:xfrm>
          <a:prstGeom prst="rect">
            <a:avLst/>
          </a:prstGeom>
          <a:noFill/>
        </p:spPr>
        <p:txBody>
          <a:bodyPr wrap="none" rtlCol="0">
            <a:spAutoFit/>
          </a:bodyPr>
          <a:lstStyle/>
          <a:p>
            <a:r>
              <a:rPr lang="en-US" dirty="0">
                <a:solidFill>
                  <a:schemeClr val="accent1"/>
                </a:solidFill>
              </a:rPr>
              <a:t>protein-coding gene</a:t>
            </a:r>
          </a:p>
        </p:txBody>
      </p:sp>
      <p:sp>
        <p:nvSpPr>
          <p:cNvPr id="68" name="Oval 67">
            <a:extLst>
              <a:ext uri="{FF2B5EF4-FFF2-40B4-BE49-F238E27FC236}">
                <a16:creationId xmlns:a16="http://schemas.microsoft.com/office/drawing/2014/main" id="{B02B840D-6523-A248-A647-D50454B68DB7}"/>
              </a:ext>
            </a:extLst>
          </p:cNvPr>
          <p:cNvSpPr/>
          <p:nvPr/>
        </p:nvSpPr>
        <p:spPr>
          <a:xfrm>
            <a:off x="1603558" y="1456799"/>
            <a:ext cx="8834572" cy="410380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81D64F4-9DDE-BF4B-B00B-8C547AB856CB}"/>
              </a:ext>
            </a:extLst>
          </p:cNvPr>
          <p:cNvSpPr/>
          <p:nvPr/>
        </p:nvSpPr>
        <p:spPr>
          <a:xfrm>
            <a:off x="4822825" y="2651125"/>
            <a:ext cx="358775" cy="45645"/>
          </a:xfrm>
          <a:custGeom>
            <a:avLst/>
            <a:gdLst>
              <a:gd name="connsiteX0" fmla="*/ 0 w 358775"/>
              <a:gd name="connsiteY0" fmla="*/ 0 h 45645"/>
              <a:gd name="connsiteX1" fmla="*/ 168275 w 358775"/>
              <a:gd name="connsiteY1" fmla="*/ 44450 h 45645"/>
              <a:gd name="connsiteX2" fmla="*/ 358775 w 358775"/>
              <a:gd name="connsiteY2" fmla="*/ 28575 h 45645"/>
            </a:gdLst>
            <a:ahLst/>
            <a:cxnLst>
              <a:cxn ang="0">
                <a:pos x="connsiteX0" y="connsiteY0"/>
              </a:cxn>
              <a:cxn ang="0">
                <a:pos x="connsiteX1" y="connsiteY1"/>
              </a:cxn>
              <a:cxn ang="0">
                <a:pos x="connsiteX2" y="connsiteY2"/>
              </a:cxn>
            </a:cxnLst>
            <a:rect l="l" t="t" r="r" b="b"/>
            <a:pathLst>
              <a:path w="358775" h="45645">
                <a:moveTo>
                  <a:pt x="0" y="0"/>
                </a:moveTo>
                <a:cubicBezTo>
                  <a:pt x="54239" y="19843"/>
                  <a:pt x="108479" y="39687"/>
                  <a:pt x="168275" y="44450"/>
                </a:cubicBezTo>
                <a:cubicBezTo>
                  <a:pt x="228071" y="49213"/>
                  <a:pt x="293423" y="38894"/>
                  <a:pt x="358775" y="28575"/>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0379C9C-CC53-484E-AED4-CA59B918E0A1}"/>
              </a:ext>
            </a:extLst>
          </p:cNvPr>
          <p:cNvSpPr txBox="1"/>
          <p:nvPr/>
        </p:nvSpPr>
        <p:spPr>
          <a:xfrm>
            <a:off x="4479037" y="2277589"/>
            <a:ext cx="1099019" cy="369332"/>
          </a:xfrm>
          <a:prstGeom prst="rect">
            <a:avLst/>
          </a:prstGeom>
          <a:noFill/>
        </p:spPr>
        <p:txBody>
          <a:bodyPr wrap="none" rtlCol="0">
            <a:spAutoFit/>
          </a:bodyPr>
          <a:lstStyle/>
          <a:p>
            <a:r>
              <a:rPr lang="en-US" dirty="0">
                <a:solidFill>
                  <a:srgbClr val="7030A0"/>
                </a:solidFill>
              </a:rPr>
              <a:t>retrovirus</a:t>
            </a:r>
          </a:p>
        </p:txBody>
      </p:sp>
    </p:spTree>
    <p:extLst>
      <p:ext uri="{BB962C8B-B14F-4D97-AF65-F5344CB8AC3E}">
        <p14:creationId xmlns:p14="http://schemas.microsoft.com/office/powerpoint/2010/main" val="256089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0A7284E4-342A-C548-913B-5AA3BB21678A}"/>
              </a:ext>
            </a:extLst>
          </p:cNvPr>
          <p:cNvSpPr/>
          <p:nvPr/>
        </p:nvSpPr>
        <p:spPr>
          <a:xfrm>
            <a:off x="1678714" y="1506905"/>
            <a:ext cx="8692837" cy="3998744"/>
          </a:xfrm>
          <a:prstGeom prst="ellipse">
            <a:avLst/>
          </a:prstGeom>
          <a:solidFill>
            <a:schemeClr val="accent6">
              <a:lumMod val="20000"/>
              <a:lumOff val="80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0"/>
            <a:ext cx="10515600" cy="1314154"/>
          </a:xfrm>
        </p:spPr>
        <p:txBody>
          <a:bodyPr>
            <a:normAutofit/>
          </a:bodyPr>
          <a:lstStyle/>
          <a:p>
            <a:pPr algn="ctr"/>
            <a:r>
              <a:rPr lang="en-US" sz="3600" dirty="0" err="1"/>
              <a:t>piRNA</a:t>
            </a:r>
            <a:r>
              <a:rPr lang="en-US" sz="3600" dirty="0"/>
              <a:t> genes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sp>
        <p:nvSpPr>
          <p:cNvPr id="21" name="TextBox 20">
            <a:extLst>
              <a:ext uri="{FF2B5EF4-FFF2-40B4-BE49-F238E27FC236}">
                <a16:creationId xmlns:a16="http://schemas.microsoft.com/office/drawing/2014/main" id="{38853317-0BA3-304C-8B67-58CA99926B80}"/>
              </a:ext>
            </a:extLst>
          </p:cNvPr>
          <p:cNvSpPr txBox="1"/>
          <p:nvPr/>
        </p:nvSpPr>
        <p:spPr>
          <a:xfrm>
            <a:off x="2335839" y="2425201"/>
            <a:ext cx="1108001" cy="369332"/>
          </a:xfrm>
          <a:prstGeom prst="rect">
            <a:avLst/>
          </a:prstGeom>
          <a:noFill/>
        </p:spPr>
        <p:txBody>
          <a:bodyPr wrap="square" rtlCol="0">
            <a:spAutoFit/>
          </a:bodyPr>
          <a:lstStyle/>
          <a:p>
            <a:r>
              <a:rPr lang="en-US" dirty="0">
                <a:solidFill>
                  <a:schemeClr val="bg2">
                    <a:lumMod val="75000"/>
                  </a:schemeClr>
                </a:solidFill>
              </a:rPr>
              <a:t>genome</a:t>
            </a:r>
          </a:p>
        </p:txBody>
      </p:sp>
      <p:sp>
        <p:nvSpPr>
          <p:cNvPr id="22" name="TextBox 21">
            <a:extLst>
              <a:ext uri="{FF2B5EF4-FFF2-40B4-BE49-F238E27FC236}">
                <a16:creationId xmlns:a16="http://schemas.microsoft.com/office/drawing/2014/main" id="{4A7D52D6-572A-8644-BB34-4882F795D452}"/>
              </a:ext>
            </a:extLst>
          </p:cNvPr>
          <p:cNvSpPr txBox="1"/>
          <p:nvPr/>
        </p:nvSpPr>
        <p:spPr>
          <a:xfrm>
            <a:off x="3504734" y="1943383"/>
            <a:ext cx="1015411" cy="317355"/>
          </a:xfrm>
          <a:prstGeom prst="rect">
            <a:avLst/>
          </a:prstGeom>
          <a:noFill/>
        </p:spPr>
        <p:txBody>
          <a:bodyPr wrap="none" rtlCol="0">
            <a:spAutoFit/>
          </a:bodyPr>
          <a:lstStyle/>
          <a:p>
            <a:r>
              <a:rPr lang="en-US" dirty="0" err="1"/>
              <a:t>piRNA</a:t>
            </a:r>
            <a:r>
              <a:rPr lang="en-US" dirty="0"/>
              <a:t> gene</a:t>
            </a:r>
          </a:p>
        </p:txBody>
      </p:sp>
      <p:grpSp>
        <p:nvGrpSpPr>
          <p:cNvPr id="34" name="Group 33">
            <a:extLst>
              <a:ext uri="{FF2B5EF4-FFF2-40B4-BE49-F238E27FC236}">
                <a16:creationId xmlns:a16="http://schemas.microsoft.com/office/drawing/2014/main" id="{635F148B-D5D0-3340-8151-22A417BBBD17}"/>
              </a:ext>
            </a:extLst>
          </p:cNvPr>
          <p:cNvGrpSpPr/>
          <p:nvPr/>
        </p:nvGrpSpPr>
        <p:grpSpPr>
          <a:xfrm>
            <a:off x="3277372" y="2225266"/>
            <a:ext cx="5780734" cy="518564"/>
            <a:chOff x="2454768" y="1791658"/>
            <a:chExt cx="7282461" cy="603496"/>
          </a:xfrm>
        </p:grpSpPr>
        <p:grpSp>
          <p:nvGrpSpPr>
            <p:cNvPr id="20" name="Group 19">
              <a:extLst>
                <a:ext uri="{FF2B5EF4-FFF2-40B4-BE49-F238E27FC236}">
                  <a16:creationId xmlns:a16="http://schemas.microsoft.com/office/drawing/2014/main" id="{3B30D06A-0113-2B46-8E6A-95BAD7855EEF}"/>
                </a:ext>
              </a:extLst>
            </p:cNvPr>
            <p:cNvGrpSpPr/>
            <p:nvPr/>
          </p:nvGrpSpPr>
          <p:grpSpPr>
            <a:xfrm>
              <a:off x="2454768" y="1894937"/>
              <a:ext cx="7282461" cy="440557"/>
              <a:chOff x="2219093" y="1828284"/>
              <a:chExt cx="8129239" cy="290457"/>
            </a:xfrm>
          </p:grpSpPr>
          <p:sp>
            <p:nvSpPr>
              <p:cNvPr id="13" name="Freeform 12">
                <a:extLst>
                  <a:ext uri="{FF2B5EF4-FFF2-40B4-BE49-F238E27FC236}">
                    <a16:creationId xmlns:a16="http://schemas.microsoft.com/office/drawing/2014/main" id="{0A19ACDC-5A11-4D41-8147-39A7A29A81A5}"/>
                  </a:ext>
                </a:extLst>
              </p:cNvPr>
              <p:cNvSpPr/>
              <p:nvPr/>
            </p:nvSpPr>
            <p:spPr>
              <a:xfrm>
                <a:off x="2219093" y="1828284"/>
                <a:ext cx="8129239" cy="290457"/>
              </a:xfrm>
              <a:custGeom>
                <a:avLst/>
                <a:gdLst>
                  <a:gd name="connsiteX0" fmla="*/ 0 w 8129239"/>
                  <a:gd name="connsiteY0" fmla="*/ 212389 h 290457"/>
                  <a:gd name="connsiteX1" fmla="*/ 1070517 w 8129239"/>
                  <a:gd name="connsiteY1" fmla="*/ 11667 h 290457"/>
                  <a:gd name="connsiteX2" fmla="*/ 2475570 w 8129239"/>
                  <a:gd name="connsiteY2" fmla="*/ 290448 h 290457"/>
                  <a:gd name="connsiteX3" fmla="*/ 4204009 w 8129239"/>
                  <a:gd name="connsiteY3" fmla="*/ 22818 h 290457"/>
                  <a:gd name="connsiteX4" fmla="*/ 5631366 w 8129239"/>
                  <a:gd name="connsiteY4" fmla="*/ 268145 h 290457"/>
                  <a:gd name="connsiteX5" fmla="*/ 6880302 w 8129239"/>
                  <a:gd name="connsiteY5" fmla="*/ 516 h 290457"/>
                  <a:gd name="connsiteX6" fmla="*/ 8129239 w 8129239"/>
                  <a:gd name="connsiteY6" fmla="*/ 201238 h 2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239" h="290457">
                    <a:moveTo>
                      <a:pt x="0" y="212389"/>
                    </a:moveTo>
                    <a:cubicBezTo>
                      <a:pt x="328961" y="105523"/>
                      <a:pt x="657922" y="-1343"/>
                      <a:pt x="1070517" y="11667"/>
                    </a:cubicBezTo>
                    <a:cubicBezTo>
                      <a:pt x="1483112" y="24677"/>
                      <a:pt x="1953321" y="288589"/>
                      <a:pt x="2475570" y="290448"/>
                    </a:cubicBezTo>
                    <a:cubicBezTo>
                      <a:pt x="2997819" y="292307"/>
                      <a:pt x="3678043" y="26535"/>
                      <a:pt x="4204009" y="22818"/>
                    </a:cubicBezTo>
                    <a:cubicBezTo>
                      <a:pt x="4729975" y="19101"/>
                      <a:pt x="5185317" y="271862"/>
                      <a:pt x="5631366" y="268145"/>
                    </a:cubicBezTo>
                    <a:cubicBezTo>
                      <a:pt x="6077415" y="264428"/>
                      <a:pt x="6463990" y="11667"/>
                      <a:pt x="6880302" y="516"/>
                    </a:cubicBezTo>
                    <a:cubicBezTo>
                      <a:pt x="7296614" y="-10635"/>
                      <a:pt x="7947102" y="162209"/>
                      <a:pt x="8129239" y="201238"/>
                    </a:cubicBezTo>
                  </a:path>
                </a:pathLst>
              </a:custGeom>
              <a:no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endParaRPr>
              </a:p>
            </p:txBody>
          </p:sp>
          <p:sp>
            <p:nvSpPr>
              <p:cNvPr id="17" name="Freeform 16">
                <a:extLst>
                  <a:ext uri="{FF2B5EF4-FFF2-40B4-BE49-F238E27FC236}">
                    <a16:creationId xmlns:a16="http://schemas.microsoft.com/office/drawing/2014/main" id="{6E5B873E-C97C-E949-BB45-958D5BD72E23}"/>
                  </a:ext>
                </a:extLst>
              </p:cNvPr>
              <p:cNvSpPr/>
              <p:nvPr/>
            </p:nvSpPr>
            <p:spPr>
              <a:xfrm>
                <a:off x="2888974" y="1839339"/>
                <a:ext cx="834887" cy="75600"/>
              </a:xfrm>
              <a:custGeom>
                <a:avLst/>
                <a:gdLst>
                  <a:gd name="connsiteX0" fmla="*/ 0 w 834887"/>
                  <a:gd name="connsiteY0" fmla="*/ 22591 h 75600"/>
                  <a:gd name="connsiteX1" fmla="*/ 410817 w 834887"/>
                  <a:gd name="connsiteY1" fmla="*/ 2713 h 75600"/>
                  <a:gd name="connsiteX2" fmla="*/ 834887 w 834887"/>
                  <a:gd name="connsiteY2" fmla="*/ 75600 h 75600"/>
                </a:gdLst>
                <a:ahLst/>
                <a:cxnLst>
                  <a:cxn ang="0">
                    <a:pos x="connsiteX0" y="connsiteY0"/>
                  </a:cxn>
                  <a:cxn ang="0">
                    <a:pos x="connsiteX1" y="connsiteY1"/>
                  </a:cxn>
                  <a:cxn ang="0">
                    <a:pos x="connsiteX2" y="connsiteY2"/>
                  </a:cxn>
                </a:cxnLst>
                <a:rect l="l" t="t" r="r" b="b"/>
                <a:pathLst>
                  <a:path w="834887" h="75600">
                    <a:moveTo>
                      <a:pt x="0" y="22591"/>
                    </a:moveTo>
                    <a:cubicBezTo>
                      <a:pt x="135834" y="8234"/>
                      <a:pt x="271669" y="-6122"/>
                      <a:pt x="410817" y="2713"/>
                    </a:cubicBezTo>
                    <a:cubicBezTo>
                      <a:pt x="549965" y="11548"/>
                      <a:pt x="692426" y="43574"/>
                      <a:pt x="834887" y="756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D945357-FA05-C44D-A251-C2C030443DC8}"/>
                  </a:ext>
                </a:extLst>
              </p:cNvPr>
              <p:cNvSpPr/>
              <p:nvPr/>
            </p:nvSpPr>
            <p:spPr>
              <a:xfrm>
                <a:off x="6042991" y="1847190"/>
                <a:ext cx="967409" cy="87627"/>
              </a:xfrm>
              <a:custGeom>
                <a:avLst/>
                <a:gdLst>
                  <a:gd name="connsiteX0" fmla="*/ 0 w 967409"/>
                  <a:gd name="connsiteY0" fmla="*/ 41245 h 87627"/>
                  <a:gd name="connsiteX1" fmla="*/ 417444 w 967409"/>
                  <a:gd name="connsiteY1" fmla="*/ 1488 h 87627"/>
                  <a:gd name="connsiteX2" fmla="*/ 967409 w 967409"/>
                  <a:gd name="connsiteY2" fmla="*/ 87627 h 87627"/>
                </a:gdLst>
                <a:ahLst/>
                <a:cxnLst>
                  <a:cxn ang="0">
                    <a:pos x="connsiteX0" y="connsiteY0"/>
                  </a:cxn>
                  <a:cxn ang="0">
                    <a:pos x="connsiteX1" y="connsiteY1"/>
                  </a:cxn>
                  <a:cxn ang="0">
                    <a:pos x="connsiteX2" y="connsiteY2"/>
                  </a:cxn>
                </a:cxnLst>
                <a:rect l="l" t="t" r="r" b="b"/>
                <a:pathLst>
                  <a:path w="967409" h="87627">
                    <a:moveTo>
                      <a:pt x="0" y="41245"/>
                    </a:moveTo>
                    <a:cubicBezTo>
                      <a:pt x="128104" y="17501"/>
                      <a:pt x="256209" y="-6242"/>
                      <a:pt x="417444" y="1488"/>
                    </a:cubicBezTo>
                    <a:cubicBezTo>
                      <a:pt x="578679" y="9218"/>
                      <a:pt x="773044" y="48422"/>
                      <a:pt x="967409" y="8762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a:extLst>
                <a:ext uri="{FF2B5EF4-FFF2-40B4-BE49-F238E27FC236}">
                  <a16:creationId xmlns:a16="http://schemas.microsoft.com/office/drawing/2014/main" id="{6133D827-D84E-3146-8F42-A346BC254518}"/>
                </a:ext>
              </a:extLst>
            </p:cNvPr>
            <p:cNvSpPr/>
            <p:nvPr/>
          </p:nvSpPr>
          <p:spPr>
            <a:xfrm>
              <a:off x="7438887" y="2292626"/>
              <a:ext cx="123687" cy="4417"/>
            </a:xfrm>
            <a:custGeom>
              <a:avLst/>
              <a:gdLst>
                <a:gd name="connsiteX0" fmla="*/ 0 w 123687"/>
                <a:gd name="connsiteY0" fmla="*/ 0 h 4417"/>
                <a:gd name="connsiteX1" fmla="*/ 123687 w 123687"/>
                <a:gd name="connsiteY1" fmla="*/ 4417 h 4417"/>
              </a:gdLst>
              <a:ahLst/>
              <a:cxnLst>
                <a:cxn ang="0">
                  <a:pos x="connsiteX0" y="connsiteY0"/>
                </a:cxn>
                <a:cxn ang="0">
                  <a:pos x="connsiteX1" y="connsiteY1"/>
                </a:cxn>
              </a:cxnLst>
              <a:rect l="l" t="t" r="r" b="b"/>
              <a:pathLst>
                <a:path w="123687" h="4417">
                  <a:moveTo>
                    <a:pt x="0" y="0"/>
                  </a:moveTo>
                  <a:lnTo>
                    <a:pt x="123687" y="4417"/>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008FC05-3A7E-8642-8288-A12837781CF9}"/>
                </a:ext>
              </a:extLst>
            </p:cNvPr>
            <p:cNvSpPr/>
            <p:nvPr/>
          </p:nvSpPr>
          <p:spPr>
            <a:xfrm>
              <a:off x="7823200" y="2164522"/>
              <a:ext cx="119270" cy="57426"/>
            </a:xfrm>
            <a:custGeom>
              <a:avLst/>
              <a:gdLst>
                <a:gd name="connsiteX0" fmla="*/ 0 w 119270"/>
                <a:gd name="connsiteY0" fmla="*/ 57426 h 57426"/>
                <a:gd name="connsiteX1" fmla="*/ 119270 w 119270"/>
                <a:gd name="connsiteY1" fmla="*/ 0 h 57426"/>
              </a:gdLst>
              <a:ahLst/>
              <a:cxnLst>
                <a:cxn ang="0">
                  <a:pos x="connsiteX0" y="connsiteY0"/>
                </a:cxn>
                <a:cxn ang="0">
                  <a:pos x="connsiteX1" y="connsiteY1"/>
                </a:cxn>
              </a:cxnLst>
              <a:rect l="l" t="t" r="r" b="b"/>
              <a:pathLst>
                <a:path w="119270" h="57426">
                  <a:moveTo>
                    <a:pt x="0" y="57426"/>
                  </a:moveTo>
                  <a:lnTo>
                    <a:pt x="11927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5BEE7D87-4B97-1141-9FB0-1D244AB4B928}"/>
                </a:ext>
              </a:extLst>
            </p:cNvPr>
            <p:cNvSpPr/>
            <p:nvPr/>
          </p:nvSpPr>
          <p:spPr>
            <a:xfrm>
              <a:off x="8322365" y="1897095"/>
              <a:ext cx="468244" cy="77479"/>
            </a:xfrm>
            <a:custGeom>
              <a:avLst/>
              <a:gdLst>
                <a:gd name="connsiteX0" fmla="*/ 0 w 468244"/>
                <a:gd name="connsiteY0" fmla="*/ 77479 h 77479"/>
                <a:gd name="connsiteX1" fmla="*/ 242957 w 468244"/>
                <a:gd name="connsiteY1" fmla="*/ 6801 h 77479"/>
                <a:gd name="connsiteX2" fmla="*/ 468244 w 468244"/>
                <a:gd name="connsiteY2" fmla="*/ 6801 h 77479"/>
              </a:gdLst>
              <a:ahLst/>
              <a:cxnLst>
                <a:cxn ang="0">
                  <a:pos x="connsiteX0" y="connsiteY0"/>
                </a:cxn>
                <a:cxn ang="0">
                  <a:pos x="connsiteX1" y="connsiteY1"/>
                </a:cxn>
                <a:cxn ang="0">
                  <a:pos x="connsiteX2" y="connsiteY2"/>
                </a:cxn>
              </a:cxnLst>
              <a:rect l="l" t="t" r="r" b="b"/>
              <a:pathLst>
                <a:path w="468244" h="77479">
                  <a:moveTo>
                    <a:pt x="0" y="77479"/>
                  </a:moveTo>
                  <a:cubicBezTo>
                    <a:pt x="82458" y="48030"/>
                    <a:pt x="164916" y="18581"/>
                    <a:pt x="242957" y="6801"/>
                  </a:cubicBezTo>
                  <a:cubicBezTo>
                    <a:pt x="320998" y="-4979"/>
                    <a:pt x="394621" y="911"/>
                    <a:pt x="468244" y="6801"/>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BD94F50-A8CC-B24C-B680-63851735A3EA}"/>
                </a:ext>
              </a:extLst>
            </p:cNvPr>
            <p:cNvSpPr txBox="1"/>
            <p:nvPr/>
          </p:nvSpPr>
          <p:spPr>
            <a:xfrm rot="20652778">
              <a:off x="7518724" y="2087376"/>
              <a:ext cx="274435" cy="307778"/>
            </a:xfrm>
            <a:prstGeom prst="rect">
              <a:avLst/>
            </a:prstGeom>
            <a:noFill/>
          </p:spPr>
          <p:txBody>
            <a:bodyPr wrap="none" rtlCol="0">
              <a:spAutoFit/>
            </a:bodyPr>
            <a:lstStyle/>
            <a:p>
              <a:r>
                <a:rPr lang="en-US" sz="1400" dirty="0">
                  <a:solidFill>
                    <a:schemeClr val="accent1"/>
                  </a:solidFill>
                </a:rPr>
                <a:t>&gt;</a:t>
              </a:r>
            </a:p>
          </p:txBody>
        </p:sp>
        <p:sp>
          <p:nvSpPr>
            <p:cNvPr id="30" name="TextBox 29">
              <a:extLst>
                <a:ext uri="{FF2B5EF4-FFF2-40B4-BE49-F238E27FC236}">
                  <a16:creationId xmlns:a16="http://schemas.microsoft.com/office/drawing/2014/main" id="{780BD9C7-299F-6D45-9665-61F8CE511E1C}"/>
                </a:ext>
              </a:extLst>
            </p:cNvPr>
            <p:cNvSpPr txBox="1"/>
            <p:nvPr/>
          </p:nvSpPr>
          <p:spPr>
            <a:xfrm rot="19572024">
              <a:off x="7947299" y="1908623"/>
              <a:ext cx="274435" cy="307776"/>
            </a:xfrm>
            <a:prstGeom prst="rect">
              <a:avLst/>
            </a:prstGeom>
            <a:noFill/>
          </p:spPr>
          <p:txBody>
            <a:bodyPr wrap="none" rtlCol="0">
              <a:spAutoFit/>
            </a:bodyPr>
            <a:lstStyle/>
            <a:p>
              <a:r>
                <a:rPr lang="en-US" sz="1400" dirty="0">
                  <a:solidFill>
                    <a:schemeClr val="accent1"/>
                  </a:solidFill>
                </a:rPr>
                <a:t>&gt;</a:t>
              </a:r>
            </a:p>
          </p:txBody>
        </p:sp>
        <p:sp>
          <p:nvSpPr>
            <p:cNvPr id="31" name="TextBox 30">
              <a:extLst>
                <a:ext uri="{FF2B5EF4-FFF2-40B4-BE49-F238E27FC236}">
                  <a16:creationId xmlns:a16="http://schemas.microsoft.com/office/drawing/2014/main" id="{E7C76859-B7EB-0A41-9FED-74DBDC351F46}"/>
                </a:ext>
              </a:extLst>
            </p:cNvPr>
            <p:cNvSpPr txBox="1"/>
            <p:nvPr/>
          </p:nvSpPr>
          <p:spPr>
            <a:xfrm rot="20875527">
              <a:off x="3098181" y="1791658"/>
              <a:ext cx="235962" cy="215444"/>
            </a:xfrm>
            <a:prstGeom prst="rect">
              <a:avLst/>
            </a:prstGeom>
            <a:noFill/>
          </p:spPr>
          <p:txBody>
            <a:bodyPr wrap="none" rtlCol="0">
              <a:spAutoFit/>
            </a:bodyPr>
            <a:lstStyle/>
            <a:p>
              <a:r>
                <a:rPr lang="en-US" sz="800" dirty="0">
                  <a:solidFill>
                    <a:schemeClr val="bg1"/>
                  </a:solidFill>
                </a:rPr>
                <a:t>&gt;</a:t>
              </a:r>
            </a:p>
          </p:txBody>
        </p:sp>
        <p:sp>
          <p:nvSpPr>
            <p:cNvPr id="32" name="TextBox 31">
              <a:extLst>
                <a:ext uri="{FF2B5EF4-FFF2-40B4-BE49-F238E27FC236}">
                  <a16:creationId xmlns:a16="http://schemas.microsoft.com/office/drawing/2014/main" id="{B77B4447-F67D-F042-8DED-41412C5E5413}"/>
                </a:ext>
              </a:extLst>
            </p:cNvPr>
            <p:cNvSpPr txBox="1"/>
            <p:nvPr/>
          </p:nvSpPr>
          <p:spPr>
            <a:xfrm rot="1007668">
              <a:off x="3471761" y="1820305"/>
              <a:ext cx="235962" cy="215444"/>
            </a:xfrm>
            <a:prstGeom prst="rect">
              <a:avLst/>
            </a:prstGeom>
            <a:noFill/>
          </p:spPr>
          <p:txBody>
            <a:bodyPr wrap="none" rtlCol="0">
              <a:spAutoFit/>
            </a:bodyPr>
            <a:lstStyle/>
            <a:p>
              <a:r>
                <a:rPr lang="en-US" sz="800" dirty="0">
                  <a:solidFill>
                    <a:schemeClr val="bg1"/>
                  </a:solidFill>
                </a:rPr>
                <a:t>&gt;</a:t>
              </a:r>
            </a:p>
          </p:txBody>
        </p:sp>
      </p:grpSp>
      <p:sp>
        <p:nvSpPr>
          <p:cNvPr id="33" name="TextBox 32">
            <a:extLst>
              <a:ext uri="{FF2B5EF4-FFF2-40B4-BE49-F238E27FC236}">
                <a16:creationId xmlns:a16="http://schemas.microsoft.com/office/drawing/2014/main" id="{77F6D885-FCDD-B14D-BBA9-CF3524E03D6C}"/>
              </a:ext>
            </a:extLst>
          </p:cNvPr>
          <p:cNvSpPr txBox="1"/>
          <p:nvPr/>
        </p:nvSpPr>
        <p:spPr>
          <a:xfrm>
            <a:off x="6957119" y="1954540"/>
            <a:ext cx="1647715" cy="317355"/>
          </a:xfrm>
          <a:prstGeom prst="rect">
            <a:avLst/>
          </a:prstGeom>
          <a:noFill/>
        </p:spPr>
        <p:txBody>
          <a:bodyPr wrap="none" rtlCol="0">
            <a:spAutoFit/>
          </a:bodyPr>
          <a:lstStyle/>
          <a:p>
            <a:r>
              <a:rPr lang="en-US" dirty="0">
                <a:solidFill>
                  <a:schemeClr val="accent1"/>
                </a:solidFill>
              </a:rPr>
              <a:t>protein-coding gene</a:t>
            </a:r>
          </a:p>
        </p:txBody>
      </p:sp>
      <p:pic>
        <p:nvPicPr>
          <p:cNvPr id="48" name="Picture 47">
            <a:extLst>
              <a:ext uri="{FF2B5EF4-FFF2-40B4-BE49-F238E27FC236}">
                <a16:creationId xmlns:a16="http://schemas.microsoft.com/office/drawing/2014/main" id="{5968A46E-7AC4-204C-B322-44375735E131}"/>
              </a:ext>
            </a:extLst>
          </p:cNvPr>
          <p:cNvPicPr>
            <a:picLocks noChangeAspect="1"/>
          </p:cNvPicPr>
          <p:nvPr/>
        </p:nvPicPr>
        <p:blipFill>
          <a:blip r:embed="rId3"/>
          <a:stretch>
            <a:fillRect/>
          </a:stretch>
        </p:blipFill>
        <p:spPr>
          <a:xfrm>
            <a:off x="6289195" y="2813485"/>
            <a:ext cx="3321732" cy="2050461"/>
          </a:xfrm>
          <a:prstGeom prst="rect">
            <a:avLst/>
          </a:prstGeom>
        </p:spPr>
      </p:pic>
      <p:pic>
        <p:nvPicPr>
          <p:cNvPr id="50" name="Picture 49">
            <a:extLst>
              <a:ext uri="{FF2B5EF4-FFF2-40B4-BE49-F238E27FC236}">
                <a16:creationId xmlns:a16="http://schemas.microsoft.com/office/drawing/2014/main" id="{298C2A2D-9357-8B41-8D62-C928CB501063}"/>
              </a:ext>
            </a:extLst>
          </p:cNvPr>
          <p:cNvPicPr>
            <a:picLocks noChangeAspect="1"/>
          </p:cNvPicPr>
          <p:nvPr/>
        </p:nvPicPr>
        <p:blipFill>
          <a:blip r:embed="rId4"/>
          <a:stretch>
            <a:fillRect/>
          </a:stretch>
        </p:blipFill>
        <p:spPr>
          <a:xfrm>
            <a:off x="2696594" y="2813485"/>
            <a:ext cx="3321732" cy="2050461"/>
          </a:xfrm>
          <a:prstGeom prst="rect">
            <a:avLst/>
          </a:prstGeom>
        </p:spPr>
      </p:pic>
      <p:cxnSp>
        <p:nvCxnSpPr>
          <p:cNvPr id="52" name="Straight Connector 51">
            <a:extLst>
              <a:ext uri="{FF2B5EF4-FFF2-40B4-BE49-F238E27FC236}">
                <a16:creationId xmlns:a16="http://schemas.microsoft.com/office/drawing/2014/main" id="{CDEDDF5F-EF4A-8744-B98F-4266D9DF9B97}"/>
              </a:ext>
            </a:extLst>
          </p:cNvPr>
          <p:cNvCxnSpPr>
            <a:cxnSpLocks/>
          </p:cNvCxnSpPr>
          <p:nvPr/>
        </p:nvCxnSpPr>
        <p:spPr>
          <a:xfrm flipH="1">
            <a:off x="3175976" y="2452856"/>
            <a:ext cx="577751" cy="80782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4AC144-9E16-5042-89DB-FE23485BF1D1}"/>
              </a:ext>
            </a:extLst>
          </p:cNvPr>
          <p:cNvCxnSpPr>
            <a:cxnSpLocks/>
          </p:cNvCxnSpPr>
          <p:nvPr/>
        </p:nvCxnSpPr>
        <p:spPr>
          <a:xfrm>
            <a:off x="4327627" y="2517705"/>
            <a:ext cx="877216" cy="7429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61B2411-6D96-D240-BCDA-383402D9FD56}"/>
              </a:ext>
            </a:extLst>
          </p:cNvPr>
          <p:cNvCxnSpPr>
            <a:cxnSpLocks/>
          </p:cNvCxnSpPr>
          <p:nvPr/>
        </p:nvCxnSpPr>
        <p:spPr>
          <a:xfrm flipH="1">
            <a:off x="6764579" y="2735359"/>
            <a:ext cx="458164" cy="525318"/>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FD365C1-B1DC-F146-AE21-29894F10C9AA}"/>
              </a:ext>
            </a:extLst>
          </p:cNvPr>
          <p:cNvCxnSpPr>
            <a:cxnSpLocks/>
          </p:cNvCxnSpPr>
          <p:nvPr/>
        </p:nvCxnSpPr>
        <p:spPr>
          <a:xfrm>
            <a:off x="8306753" y="2397554"/>
            <a:ext cx="475726" cy="863122"/>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B02B840D-6523-A248-A647-D50454B68DB7}"/>
              </a:ext>
            </a:extLst>
          </p:cNvPr>
          <p:cNvSpPr/>
          <p:nvPr/>
        </p:nvSpPr>
        <p:spPr>
          <a:xfrm>
            <a:off x="1603558" y="1456799"/>
            <a:ext cx="8834572" cy="410380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1A4445D6-2915-A843-A811-43D298FA1E3A}"/>
              </a:ext>
            </a:extLst>
          </p:cNvPr>
          <p:cNvSpPr/>
          <p:nvPr/>
        </p:nvSpPr>
        <p:spPr>
          <a:xfrm>
            <a:off x="4822825" y="2651125"/>
            <a:ext cx="358775" cy="45645"/>
          </a:xfrm>
          <a:custGeom>
            <a:avLst/>
            <a:gdLst>
              <a:gd name="connsiteX0" fmla="*/ 0 w 358775"/>
              <a:gd name="connsiteY0" fmla="*/ 0 h 45645"/>
              <a:gd name="connsiteX1" fmla="*/ 168275 w 358775"/>
              <a:gd name="connsiteY1" fmla="*/ 44450 h 45645"/>
              <a:gd name="connsiteX2" fmla="*/ 358775 w 358775"/>
              <a:gd name="connsiteY2" fmla="*/ 28575 h 45645"/>
            </a:gdLst>
            <a:ahLst/>
            <a:cxnLst>
              <a:cxn ang="0">
                <a:pos x="connsiteX0" y="connsiteY0"/>
              </a:cxn>
              <a:cxn ang="0">
                <a:pos x="connsiteX1" y="connsiteY1"/>
              </a:cxn>
              <a:cxn ang="0">
                <a:pos x="connsiteX2" y="connsiteY2"/>
              </a:cxn>
            </a:cxnLst>
            <a:rect l="l" t="t" r="r" b="b"/>
            <a:pathLst>
              <a:path w="358775" h="45645">
                <a:moveTo>
                  <a:pt x="0" y="0"/>
                </a:moveTo>
                <a:cubicBezTo>
                  <a:pt x="54239" y="19843"/>
                  <a:pt x="108479" y="39687"/>
                  <a:pt x="168275" y="44450"/>
                </a:cubicBezTo>
                <a:cubicBezTo>
                  <a:pt x="228071" y="49213"/>
                  <a:pt x="293423" y="38894"/>
                  <a:pt x="358775" y="28575"/>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BE2C7C1-56D2-AC43-9DE8-8356C76233C0}"/>
              </a:ext>
            </a:extLst>
          </p:cNvPr>
          <p:cNvSpPr txBox="1"/>
          <p:nvPr/>
        </p:nvSpPr>
        <p:spPr>
          <a:xfrm>
            <a:off x="4479037" y="2277589"/>
            <a:ext cx="1099019" cy="369332"/>
          </a:xfrm>
          <a:prstGeom prst="rect">
            <a:avLst/>
          </a:prstGeom>
          <a:noFill/>
        </p:spPr>
        <p:txBody>
          <a:bodyPr wrap="none" rtlCol="0">
            <a:spAutoFit/>
          </a:bodyPr>
          <a:lstStyle/>
          <a:p>
            <a:r>
              <a:rPr lang="en-US" dirty="0">
                <a:solidFill>
                  <a:srgbClr val="7030A0"/>
                </a:solidFill>
              </a:rPr>
              <a:t>retrovirus</a:t>
            </a:r>
          </a:p>
        </p:txBody>
      </p:sp>
    </p:spTree>
    <p:extLst>
      <p:ext uri="{BB962C8B-B14F-4D97-AF65-F5344CB8AC3E}">
        <p14:creationId xmlns:p14="http://schemas.microsoft.com/office/powerpoint/2010/main" val="350894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A0701000-085F-EC49-B918-33ABEF3E1D0B}"/>
              </a:ext>
            </a:extLst>
          </p:cNvPr>
          <p:cNvSpPr/>
          <p:nvPr/>
        </p:nvSpPr>
        <p:spPr>
          <a:xfrm>
            <a:off x="1678714" y="1506905"/>
            <a:ext cx="8692837" cy="3998744"/>
          </a:xfrm>
          <a:prstGeom prst="ellipse">
            <a:avLst/>
          </a:prstGeom>
          <a:solidFill>
            <a:schemeClr val="accent6">
              <a:lumMod val="20000"/>
              <a:lumOff val="80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6396"/>
            <a:ext cx="10515600" cy="1307758"/>
          </a:xfrm>
        </p:spPr>
        <p:txBody>
          <a:bodyPr>
            <a:normAutofit/>
          </a:bodyPr>
          <a:lstStyle/>
          <a:p>
            <a:pPr algn="ctr"/>
            <a:r>
              <a:rPr lang="en-US" sz="3600" dirty="0" err="1"/>
              <a:t>piRNA</a:t>
            </a:r>
            <a:r>
              <a:rPr lang="en-US" sz="3600" dirty="0"/>
              <a:t> genes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grpSp>
        <p:nvGrpSpPr>
          <p:cNvPr id="66" name="Group 65">
            <a:extLst>
              <a:ext uri="{FF2B5EF4-FFF2-40B4-BE49-F238E27FC236}">
                <a16:creationId xmlns:a16="http://schemas.microsoft.com/office/drawing/2014/main" id="{E718A762-A01C-2645-A354-4D8DBBD00458}"/>
              </a:ext>
            </a:extLst>
          </p:cNvPr>
          <p:cNvGrpSpPr/>
          <p:nvPr/>
        </p:nvGrpSpPr>
        <p:grpSpPr>
          <a:xfrm>
            <a:off x="2335839" y="1943383"/>
            <a:ext cx="7275088" cy="2920563"/>
            <a:chOff x="1268642" y="1497371"/>
            <a:chExt cx="9165021" cy="3398902"/>
          </a:xfrm>
        </p:grpSpPr>
        <p:sp>
          <p:nvSpPr>
            <p:cNvPr id="21" name="TextBox 20">
              <a:extLst>
                <a:ext uri="{FF2B5EF4-FFF2-40B4-BE49-F238E27FC236}">
                  <a16:creationId xmlns:a16="http://schemas.microsoft.com/office/drawing/2014/main" id="{38853317-0BA3-304C-8B67-58CA99926B80}"/>
                </a:ext>
              </a:extLst>
            </p:cNvPr>
            <p:cNvSpPr txBox="1"/>
            <p:nvPr/>
          </p:nvSpPr>
          <p:spPr>
            <a:xfrm>
              <a:off x="1268642" y="2058103"/>
              <a:ext cx="1395839" cy="429822"/>
            </a:xfrm>
            <a:prstGeom prst="rect">
              <a:avLst/>
            </a:prstGeom>
            <a:noFill/>
          </p:spPr>
          <p:txBody>
            <a:bodyPr wrap="square" rtlCol="0">
              <a:spAutoFit/>
            </a:bodyPr>
            <a:lstStyle/>
            <a:p>
              <a:r>
                <a:rPr lang="en-US" dirty="0">
                  <a:solidFill>
                    <a:schemeClr val="bg2">
                      <a:lumMod val="75000"/>
                    </a:schemeClr>
                  </a:solidFill>
                </a:rPr>
                <a:t>genome</a:t>
              </a:r>
            </a:p>
          </p:txBody>
        </p:sp>
        <p:sp>
          <p:nvSpPr>
            <p:cNvPr id="22" name="TextBox 21">
              <a:extLst>
                <a:ext uri="{FF2B5EF4-FFF2-40B4-BE49-F238E27FC236}">
                  <a16:creationId xmlns:a16="http://schemas.microsoft.com/office/drawing/2014/main" id="{4A7D52D6-572A-8644-BB34-4882F795D452}"/>
                </a:ext>
              </a:extLst>
            </p:cNvPr>
            <p:cNvSpPr txBox="1"/>
            <p:nvPr/>
          </p:nvSpPr>
          <p:spPr>
            <a:xfrm>
              <a:off x="2741194" y="1497371"/>
              <a:ext cx="1279196" cy="369332"/>
            </a:xfrm>
            <a:prstGeom prst="rect">
              <a:avLst/>
            </a:prstGeom>
            <a:noFill/>
          </p:spPr>
          <p:txBody>
            <a:bodyPr wrap="none" rtlCol="0">
              <a:spAutoFit/>
            </a:bodyPr>
            <a:lstStyle/>
            <a:p>
              <a:r>
                <a:rPr lang="en-US" dirty="0" err="1"/>
                <a:t>piRNA</a:t>
              </a:r>
              <a:r>
                <a:rPr lang="en-US" dirty="0"/>
                <a:t> gene</a:t>
              </a:r>
            </a:p>
          </p:txBody>
        </p:sp>
        <p:grpSp>
          <p:nvGrpSpPr>
            <p:cNvPr id="34" name="Group 33">
              <a:extLst>
                <a:ext uri="{FF2B5EF4-FFF2-40B4-BE49-F238E27FC236}">
                  <a16:creationId xmlns:a16="http://schemas.microsoft.com/office/drawing/2014/main" id="{635F148B-D5D0-3340-8151-22A417BBBD17}"/>
                </a:ext>
              </a:extLst>
            </p:cNvPr>
            <p:cNvGrpSpPr/>
            <p:nvPr/>
          </p:nvGrpSpPr>
          <p:grpSpPr>
            <a:xfrm>
              <a:off x="2454768" y="1825422"/>
              <a:ext cx="7282461" cy="603496"/>
              <a:chOff x="2454768" y="1791658"/>
              <a:chExt cx="7282461" cy="603496"/>
            </a:xfrm>
          </p:grpSpPr>
          <p:grpSp>
            <p:nvGrpSpPr>
              <p:cNvPr id="20" name="Group 19">
                <a:extLst>
                  <a:ext uri="{FF2B5EF4-FFF2-40B4-BE49-F238E27FC236}">
                    <a16:creationId xmlns:a16="http://schemas.microsoft.com/office/drawing/2014/main" id="{3B30D06A-0113-2B46-8E6A-95BAD7855EEF}"/>
                  </a:ext>
                </a:extLst>
              </p:cNvPr>
              <p:cNvGrpSpPr/>
              <p:nvPr/>
            </p:nvGrpSpPr>
            <p:grpSpPr>
              <a:xfrm>
                <a:off x="2454768" y="1894937"/>
                <a:ext cx="7282461" cy="440557"/>
                <a:chOff x="2219093" y="1828284"/>
                <a:chExt cx="8129239" cy="290457"/>
              </a:xfrm>
            </p:grpSpPr>
            <p:sp>
              <p:nvSpPr>
                <p:cNvPr id="13" name="Freeform 12">
                  <a:extLst>
                    <a:ext uri="{FF2B5EF4-FFF2-40B4-BE49-F238E27FC236}">
                      <a16:creationId xmlns:a16="http://schemas.microsoft.com/office/drawing/2014/main" id="{0A19ACDC-5A11-4D41-8147-39A7A29A81A5}"/>
                    </a:ext>
                  </a:extLst>
                </p:cNvPr>
                <p:cNvSpPr/>
                <p:nvPr/>
              </p:nvSpPr>
              <p:spPr>
                <a:xfrm>
                  <a:off x="2219093" y="1828284"/>
                  <a:ext cx="8129239" cy="290457"/>
                </a:xfrm>
                <a:custGeom>
                  <a:avLst/>
                  <a:gdLst>
                    <a:gd name="connsiteX0" fmla="*/ 0 w 8129239"/>
                    <a:gd name="connsiteY0" fmla="*/ 212389 h 290457"/>
                    <a:gd name="connsiteX1" fmla="*/ 1070517 w 8129239"/>
                    <a:gd name="connsiteY1" fmla="*/ 11667 h 290457"/>
                    <a:gd name="connsiteX2" fmla="*/ 2475570 w 8129239"/>
                    <a:gd name="connsiteY2" fmla="*/ 290448 h 290457"/>
                    <a:gd name="connsiteX3" fmla="*/ 4204009 w 8129239"/>
                    <a:gd name="connsiteY3" fmla="*/ 22818 h 290457"/>
                    <a:gd name="connsiteX4" fmla="*/ 5631366 w 8129239"/>
                    <a:gd name="connsiteY4" fmla="*/ 268145 h 290457"/>
                    <a:gd name="connsiteX5" fmla="*/ 6880302 w 8129239"/>
                    <a:gd name="connsiteY5" fmla="*/ 516 h 290457"/>
                    <a:gd name="connsiteX6" fmla="*/ 8129239 w 8129239"/>
                    <a:gd name="connsiteY6" fmla="*/ 201238 h 2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239" h="290457">
                      <a:moveTo>
                        <a:pt x="0" y="212389"/>
                      </a:moveTo>
                      <a:cubicBezTo>
                        <a:pt x="328961" y="105523"/>
                        <a:pt x="657922" y="-1343"/>
                        <a:pt x="1070517" y="11667"/>
                      </a:cubicBezTo>
                      <a:cubicBezTo>
                        <a:pt x="1483112" y="24677"/>
                        <a:pt x="1953321" y="288589"/>
                        <a:pt x="2475570" y="290448"/>
                      </a:cubicBezTo>
                      <a:cubicBezTo>
                        <a:pt x="2997819" y="292307"/>
                        <a:pt x="3678043" y="26535"/>
                        <a:pt x="4204009" y="22818"/>
                      </a:cubicBezTo>
                      <a:cubicBezTo>
                        <a:pt x="4729975" y="19101"/>
                        <a:pt x="5185317" y="271862"/>
                        <a:pt x="5631366" y="268145"/>
                      </a:cubicBezTo>
                      <a:cubicBezTo>
                        <a:pt x="6077415" y="264428"/>
                        <a:pt x="6463990" y="11667"/>
                        <a:pt x="6880302" y="516"/>
                      </a:cubicBezTo>
                      <a:cubicBezTo>
                        <a:pt x="7296614" y="-10635"/>
                        <a:pt x="7947102" y="162209"/>
                        <a:pt x="8129239" y="201238"/>
                      </a:cubicBezTo>
                    </a:path>
                  </a:pathLst>
                </a:custGeom>
                <a:no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endParaRPr>
                </a:p>
              </p:txBody>
            </p:sp>
            <p:sp>
              <p:nvSpPr>
                <p:cNvPr id="17" name="Freeform 16">
                  <a:extLst>
                    <a:ext uri="{FF2B5EF4-FFF2-40B4-BE49-F238E27FC236}">
                      <a16:creationId xmlns:a16="http://schemas.microsoft.com/office/drawing/2014/main" id="{6E5B873E-C97C-E949-BB45-958D5BD72E23}"/>
                    </a:ext>
                  </a:extLst>
                </p:cNvPr>
                <p:cNvSpPr/>
                <p:nvPr/>
              </p:nvSpPr>
              <p:spPr>
                <a:xfrm>
                  <a:off x="2888974" y="1839339"/>
                  <a:ext cx="834887" cy="75600"/>
                </a:xfrm>
                <a:custGeom>
                  <a:avLst/>
                  <a:gdLst>
                    <a:gd name="connsiteX0" fmla="*/ 0 w 834887"/>
                    <a:gd name="connsiteY0" fmla="*/ 22591 h 75600"/>
                    <a:gd name="connsiteX1" fmla="*/ 410817 w 834887"/>
                    <a:gd name="connsiteY1" fmla="*/ 2713 h 75600"/>
                    <a:gd name="connsiteX2" fmla="*/ 834887 w 834887"/>
                    <a:gd name="connsiteY2" fmla="*/ 75600 h 75600"/>
                  </a:gdLst>
                  <a:ahLst/>
                  <a:cxnLst>
                    <a:cxn ang="0">
                      <a:pos x="connsiteX0" y="connsiteY0"/>
                    </a:cxn>
                    <a:cxn ang="0">
                      <a:pos x="connsiteX1" y="connsiteY1"/>
                    </a:cxn>
                    <a:cxn ang="0">
                      <a:pos x="connsiteX2" y="connsiteY2"/>
                    </a:cxn>
                  </a:cxnLst>
                  <a:rect l="l" t="t" r="r" b="b"/>
                  <a:pathLst>
                    <a:path w="834887" h="75600">
                      <a:moveTo>
                        <a:pt x="0" y="22591"/>
                      </a:moveTo>
                      <a:cubicBezTo>
                        <a:pt x="135834" y="8234"/>
                        <a:pt x="271669" y="-6122"/>
                        <a:pt x="410817" y="2713"/>
                      </a:cubicBezTo>
                      <a:cubicBezTo>
                        <a:pt x="549965" y="11548"/>
                        <a:pt x="692426" y="43574"/>
                        <a:pt x="834887" y="756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D945357-FA05-C44D-A251-C2C030443DC8}"/>
                    </a:ext>
                  </a:extLst>
                </p:cNvPr>
                <p:cNvSpPr/>
                <p:nvPr/>
              </p:nvSpPr>
              <p:spPr>
                <a:xfrm>
                  <a:off x="6042991" y="1847190"/>
                  <a:ext cx="967409" cy="87627"/>
                </a:xfrm>
                <a:custGeom>
                  <a:avLst/>
                  <a:gdLst>
                    <a:gd name="connsiteX0" fmla="*/ 0 w 967409"/>
                    <a:gd name="connsiteY0" fmla="*/ 41245 h 87627"/>
                    <a:gd name="connsiteX1" fmla="*/ 417444 w 967409"/>
                    <a:gd name="connsiteY1" fmla="*/ 1488 h 87627"/>
                    <a:gd name="connsiteX2" fmla="*/ 967409 w 967409"/>
                    <a:gd name="connsiteY2" fmla="*/ 87627 h 87627"/>
                  </a:gdLst>
                  <a:ahLst/>
                  <a:cxnLst>
                    <a:cxn ang="0">
                      <a:pos x="connsiteX0" y="connsiteY0"/>
                    </a:cxn>
                    <a:cxn ang="0">
                      <a:pos x="connsiteX1" y="connsiteY1"/>
                    </a:cxn>
                    <a:cxn ang="0">
                      <a:pos x="connsiteX2" y="connsiteY2"/>
                    </a:cxn>
                  </a:cxnLst>
                  <a:rect l="l" t="t" r="r" b="b"/>
                  <a:pathLst>
                    <a:path w="967409" h="87627">
                      <a:moveTo>
                        <a:pt x="0" y="41245"/>
                      </a:moveTo>
                      <a:cubicBezTo>
                        <a:pt x="128104" y="17501"/>
                        <a:pt x="256209" y="-6242"/>
                        <a:pt x="417444" y="1488"/>
                      </a:cubicBezTo>
                      <a:cubicBezTo>
                        <a:pt x="578679" y="9218"/>
                        <a:pt x="773044" y="48422"/>
                        <a:pt x="967409" y="8762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a:extLst>
                  <a:ext uri="{FF2B5EF4-FFF2-40B4-BE49-F238E27FC236}">
                    <a16:creationId xmlns:a16="http://schemas.microsoft.com/office/drawing/2014/main" id="{6133D827-D84E-3146-8F42-A346BC254518}"/>
                  </a:ext>
                </a:extLst>
              </p:cNvPr>
              <p:cNvSpPr/>
              <p:nvPr/>
            </p:nvSpPr>
            <p:spPr>
              <a:xfrm>
                <a:off x="7438887" y="2292626"/>
                <a:ext cx="123687" cy="4417"/>
              </a:xfrm>
              <a:custGeom>
                <a:avLst/>
                <a:gdLst>
                  <a:gd name="connsiteX0" fmla="*/ 0 w 123687"/>
                  <a:gd name="connsiteY0" fmla="*/ 0 h 4417"/>
                  <a:gd name="connsiteX1" fmla="*/ 123687 w 123687"/>
                  <a:gd name="connsiteY1" fmla="*/ 4417 h 4417"/>
                </a:gdLst>
                <a:ahLst/>
                <a:cxnLst>
                  <a:cxn ang="0">
                    <a:pos x="connsiteX0" y="connsiteY0"/>
                  </a:cxn>
                  <a:cxn ang="0">
                    <a:pos x="connsiteX1" y="connsiteY1"/>
                  </a:cxn>
                </a:cxnLst>
                <a:rect l="l" t="t" r="r" b="b"/>
                <a:pathLst>
                  <a:path w="123687" h="4417">
                    <a:moveTo>
                      <a:pt x="0" y="0"/>
                    </a:moveTo>
                    <a:lnTo>
                      <a:pt x="123687" y="4417"/>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008FC05-3A7E-8642-8288-A12837781CF9}"/>
                  </a:ext>
                </a:extLst>
              </p:cNvPr>
              <p:cNvSpPr/>
              <p:nvPr/>
            </p:nvSpPr>
            <p:spPr>
              <a:xfrm>
                <a:off x="7823200" y="2164522"/>
                <a:ext cx="119270" cy="57426"/>
              </a:xfrm>
              <a:custGeom>
                <a:avLst/>
                <a:gdLst>
                  <a:gd name="connsiteX0" fmla="*/ 0 w 119270"/>
                  <a:gd name="connsiteY0" fmla="*/ 57426 h 57426"/>
                  <a:gd name="connsiteX1" fmla="*/ 119270 w 119270"/>
                  <a:gd name="connsiteY1" fmla="*/ 0 h 57426"/>
                </a:gdLst>
                <a:ahLst/>
                <a:cxnLst>
                  <a:cxn ang="0">
                    <a:pos x="connsiteX0" y="connsiteY0"/>
                  </a:cxn>
                  <a:cxn ang="0">
                    <a:pos x="connsiteX1" y="connsiteY1"/>
                  </a:cxn>
                </a:cxnLst>
                <a:rect l="l" t="t" r="r" b="b"/>
                <a:pathLst>
                  <a:path w="119270" h="57426">
                    <a:moveTo>
                      <a:pt x="0" y="57426"/>
                    </a:moveTo>
                    <a:lnTo>
                      <a:pt x="11927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5BEE7D87-4B97-1141-9FB0-1D244AB4B928}"/>
                  </a:ext>
                </a:extLst>
              </p:cNvPr>
              <p:cNvSpPr/>
              <p:nvPr/>
            </p:nvSpPr>
            <p:spPr>
              <a:xfrm>
                <a:off x="8322365" y="1897095"/>
                <a:ext cx="468244" cy="77479"/>
              </a:xfrm>
              <a:custGeom>
                <a:avLst/>
                <a:gdLst>
                  <a:gd name="connsiteX0" fmla="*/ 0 w 468244"/>
                  <a:gd name="connsiteY0" fmla="*/ 77479 h 77479"/>
                  <a:gd name="connsiteX1" fmla="*/ 242957 w 468244"/>
                  <a:gd name="connsiteY1" fmla="*/ 6801 h 77479"/>
                  <a:gd name="connsiteX2" fmla="*/ 468244 w 468244"/>
                  <a:gd name="connsiteY2" fmla="*/ 6801 h 77479"/>
                </a:gdLst>
                <a:ahLst/>
                <a:cxnLst>
                  <a:cxn ang="0">
                    <a:pos x="connsiteX0" y="connsiteY0"/>
                  </a:cxn>
                  <a:cxn ang="0">
                    <a:pos x="connsiteX1" y="connsiteY1"/>
                  </a:cxn>
                  <a:cxn ang="0">
                    <a:pos x="connsiteX2" y="connsiteY2"/>
                  </a:cxn>
                </a:cxnLst>
                <a:rect l="l" t="t" r="r" b="b"/>
                <a:pathLst>
                  <a:path w="468244" h="77479">
                    <a:moveTo>
                      <a:pt x="0" y="77479"/>
                    </a:moveTo>
                    <a:cubicBezTo>
                      <a:pt x="82458" y="48030"/>
                      <a:pt x="164916" y="18581"/>
                      <a:pt x="242957" y="6801"/>
                    </a:cubicBezTo>
                    <a:cubicBezTo>
                      <a:pt x="320998" y="-4979"/>
                      <a:pt x="394621" y="911"/>
                      <a:pt x="468244" y="6801"/>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BD94F50-A8CC-B24C-B680-63851735A3EA}"/>
                  </a:ext>
                </a:extLst>
              </p:cNvPr>
              <p:cNvSpPr txBox="1"/>
              <p:nvPr/>
            </p:nvSpPr>
            <p:spPr>
              <a:xfrm rot="20652778">
                <a:off x="7518724" y="2087376"/>
                <a:ext cx="274435" cy="307778"/>
              </a:xfrm>
              <a:prstGeom prst="rect">
                <a:avLst/>
              </a:prstGeom>
              <a:noFill/>
            </p:spPr>
            <p:txBody>
              <a:bodyPr wrap="none" rtlCol="0">
                <a:spAutoFit/>
              </a:bodyPr>
              <a:lstStyle/>
              <a:p>
                <a:r>
                  <a:rPr lang="en-US" sz="1400" dirty="0">
                    <a:solidFill>
                      <a:schemeClr val="accent1"/>
                    </a:solidFill>
                  </a:rPr>
                  <a:t>&gt;</a:t>
                </a:r>
              </a:p>
            </p:txBody>
          </p:sp>
          <p:sp>
            <p:nvSpPr>
              <p:cNvPr id="30" name="TextBox 29">
                <a:extLst>
                  <a:ext uri="{FF2B5EF4-FFF2-40B4-BE49-F238E27FC236}">
                    <a16:creationId xmlns:a16="http://schemas.microsoft.com/office/drawing/2014/main" id="{780BD9C7-299F-6D45-9665-61F8CE511E1C}"/>
                  </a:ext>
                </a:extLst>
              </p:cNvPr>
              <p:cNvSpPr txBox="1"/>
              <p:nvPr/>
            </p:nvSpPr>
            <p:spPr>
              <a:xfrm rot="19572024">
                <a:off x="7947299" y="1908623"/>
                <a:ext cx="274435" cy="307776"/>
              </a:xfrm>
              <a:prstGeom prst="rect">
                <a:avLst/>
              </a:prstGeom>
              <a:noFill/>
            </p:spPr>
            <p:txBody>
              <a:bodyPr wrap="none" rtlCol="0">
                <a:spAutoFit/>
              </a:bodyPr>
              <a:lstStyle/>
              <a:p>
                <a:r>
                  <a:rPr lang="en-US" sz="1400" dirty="0">
                    <a:solidFill>
                      <a:schemeClr val="accent1"/>
                    </a:solidFill>
                  </a:rPr>
                  <a:t>&gt;</a:t>
                </a:r>
              </a:p>
            </p:txBody>
          </p:sp>
          <p:sp>
            <p:nvSpPr>
              <p:cNvPr id="31" name="TextBox 30">
                <a:extLst>
                  <a:ext uri="{FF2B5EF4-FFF2-40B4-BE49-F238E27FC236}">
                    <a16:creationId xmlns:a16="http://schemas.microsoft.com/office/drawing/2014/main" id="{E7C76859-B7EB-0A41-9FED-74DBDC351F46}"/>
                  </a:ext>
                </a:extLst>
              </p:cNvPr>
              <p:cNvSpPr txBox="1"/>
              <p:nvPr/>
            </p:nvSpPr>
            <p:spPr>
              <a:xfrm rot="20875527">
                <a:off x="3098181" y="1791658"/>
                <a:ext cx="235962" cy="215444"/>
              </a:xfrm>
              <a:prstGeom prst="rect">
                <a:avLst/>
              </a:prstGeom>
              <a:noFill/>
            </p:spPr>
            <p:txBody>
              <a:bodyPr wrap="none" rtlCol="0">
                <a:spAutoFit/>
              </a:bodyPr>
              <a:lstStyle/>
              <a:p>
                <a:r>
                  <a:rPr lang="en-US" sz="800" dirty="0">
                    <a:solidFill>
                      <a:schemeClr val="bg1"/>
                    </a:solidFill>
                  </a:rPr>
                  <a:t>&gt;</a:t>
                </a:r>
              </a:p>
            </p:txBody>
          </p:sp>
          <p:sp>
            <p:nvSpPr>
              <p:cNvPr id="32" name="TextBox 31">
                <a:extLst>
                  <a:ext uri="{FF2B5EF4-FFF2-40B4-BE49-F238E27FC236}">
                    <a16:creationId xmlns:a16="http://schemas.microsoft.com/office/drawing/2014/main" id="{B77B4447-F67D-F042-8DED-41412C5E5413}"/>
                  </a:ext>
                </a:extLst>
              </p:cNvPr>
              <p:cNvSpPr txBox="1"/>
              <p:nvPr/>
            </p:nvSpPr>
            <p:spPr>
              <a:xfrm rot="1007668">
                <a:off x="3471761" y="1820305"/>
                <a:ext cx="235962" cy="215444"/>
              </a:xfrm>
              <a:prstGeom prst="rect">
                <a:avLst/>
              </a:prstGeom>
              <a:noFill/>
            </p:spPr>
            <p:txBody>
              <a:bodyPr wrap="none" rtlCol="0">
                <a:spAutoFit/>
              </a:bodyPr>
              <a:lstStyle/>
              <a:p>
                <a:r>
                  <a:rPr lang="en-US" sz="800" dirty="0">
                    <a:solidFill>
                      <a:schemeClr val="bg1"/>
                    </a:solidFill>
                  </a:rPr>
                  <a:t>&gt;</a:t>
                </a:r>
              </a:p>
            </p:txBody>
          </p:sp>
        </p:grpSp>
        <p:sp>
          <p:nvSpPr>
            <p:cNvPr id="33" name="TextBox 32">
              <a:extLst>
                <a:ext uri="{FF2B5EF4-FFF2-40B4-BE49-F238E27FC236}">
                  <a16:creationId xmlns:a16="http://schemas.microsoft.com/office/drawing/2014/main" id="{77F6D885-FCDD-B14D-BBA9-CF3524E03D6C}"/>
                </a:ext>
              </a:extLst>
            </p:cNvPr>
            <p:cNvSpPr txBox="1"/>
            <p:nvPr/>
          </p:nvSpPr>
          <p:spPr>
            <a:xfrm>
              <a:off x="7090445" y="1510355"/>
              <a:ext cx="2075761" cy="369332"/>
            </a:xfrm>
            <a:prstGeom prst="rect">
              <a:avLst/>
            </a:prstGeom>
            <a:noFill/>
          </p:spPr>
          <p:txBody>
            <a:bodyPr wrap="none" rtlCol="0">
              <a:spAutoFit/>
            </a:bodyPr>
            <a:lstStyle/>
            <a:p>
              <a:r>
                <a:rPr lang="en-US" dirty="0">
                  <a:solidFill>
                    <a:schemeClr val="accent1"/>
                  </a:solidFill>
                </a:rPr>
                <a:t>protein-coding gene</a:t>
              </a:r>
            </a:p>
          </p:txBody>
        </p:sp>
        <p:pic>
          <p:nvPicPr>
            <p:cNvPr id="48" name="Picture 47">
              <a:extLst>
                <a:ext uri="{FF2B5EF4-FFF2-40B4-BE49-F238E27FC236}">
                  <a16:creationId xmlns:a16="http://schemas.microsoft.com/office/drawing/2014/main" id="{5968A46E-7AC4-204C-B322-44375735E131}"/>
                </a:ext>
              </a:extLst>
            </p:cNvPr>
            <p:cNvPicPr>
              <a:picLocks noChangeAspect="1"/>
            </p:cNvPicPr>
            <p:nvPr/>
          </p:nvPicPr>
          <p:blipFill>
            <a:blip r:embed="rId3"/>
            <a:stretch>
              <a:fillRect/>
            </a:stretch>
          </p:blipFill>
          <p:spPr>
            <a:xfrm>
              <a:off x="6249007" y="2509981"/>
              <a:ext cx="4184656" cy="2386292"/>
            </a:xfrm>
            <a:prstGeom prst="rect">
              <a:avLst/>
            </a:prstGeom>
          </p:spPr>
        </p:pic>
        <p:pic>
          <p:nvPicPr>
            <p:cNvPr id="50" name="Picture 49">
              <a:extLst>
                <a:ext uri="{FF2B5EF4-FFF2-40B4-BE49-F238E27FC236}">
                  <a16:creationId xmlns:a16="http://schemas.microsoft.com/office/drawing/2014/main" id="{298C2A2D-9357-8B41-8D62-C928CB501063}"/>
                </a:ext>
              </a:extLst>
            </p:cNvPr>
            <p:cNvPicPr>
              <a:picLocks noChangeAspect="1"/>
            </p:cNvPicPr>
            <p:nvPr/>
          </p:nvPicPr>
          <p:blipFill>
            <a:blip r:embed="rId4"/>
            <a:stretch>
              <a:fillRect/>
            </a:stretch>
          </p:blipFill>
          <p:spPr>
            <a:xfrm>
              <a:off x="1723115" y="2509981"/>
              <a:ext cx="4184656" cy="2386292"/>
            </a:xfrm>
            <a:prstGeom prst="rect">
              <a:avLst/>
            </a:prstGeom>
          </p:spPr>
        </p:pic>
        <p:cxnSp>
          <p:nvCxnSpPr>
            <p:cNvPr id="52" name="Straight Connector 51">
              <a:extLst>
                <a:ext uri="{FF2B5EF4-FFF2-40B4-BE49-F238E27FC236}">
                  <a16:creationId xmlns:a16="http://schemas.microsoft.com/office/drawing/2014/main" id="{CDEDDF5F-EF4A-8744-B98F-4266D9DF9B97}"/>
                </a:ext>
              </a:extLst>
            </p:cNvPr>
            <p:cNvCxnSpPr>
              <a:cxnSpLocks/>
            </p:cNvCxnSpPr>
            <p:nvPr/>
          </p:nvCxnSpPr>
          <p:spPr>
            <a:xfrm flipH="1">
              <a:off x="2327031" y="2090287"/>
              <a:ext cx="727840" cy="9401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4AC144-9E16-5042-89DB-FE23485BF1D1}"/>
                </a:ext>
              </a:extLst>
            </p:cNvPr>
            <p:cNvCxnSpPr>
              <a:cxnSpLocks/>
            </p:cNvCxnSpPr>
            <p:nvPr/>
          </p:nvCxnSpPr>
          <p:spPr>
            <a:xfrm>
              <a:off x="3777859" y="2165757"/>
              <a:ext cx="1105100" cy="86465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61B2411-6D96-D240-BCDA-383402D9FD56}"/>
                </a:ext>
              </a:extLst>
            </p:cNvPr>
            <p:cNvCxnSpPr>
              <a:cxnSpLocks/>
            </p:cNvCxnSpPr>
            <p:nvPr/>
          </p:nvCxnSpPr>
          <p:spPr>
            <a:xfrm flipH="1">
              <a:off x="6847886" y="2419059"/>
              <a:ext cx="577187" cy="611356"/>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FD365C1-B1DC-F146-AE21-29894F10C9AA}"/>
                </a:ext>
              </a:extLst>
            </p:cNvPr>
            <p:cNvCxnSpPr>
              <a:cxnSpLocks/>
            </p:cNvCxnSpPr>
            <p:nvPr/>
          </p:nvCxnSpPr>
          <p:spPr>
            <a:xfrm>
              <a:off x="8790689" y="2025928"/>
              <a:ext cx="599311" cy="1004487"/>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B02B840D-6523-A248-A647-D50454B68DB7}"/>
              </a:ext>
            </a:extLst>
          </p:cNvPr>
          <p:cNvSpPr/>
          <p:nvPr/>
        </p:nvSpPr>
        <p:spPr>
          <a:xfrm>
            <a:off x="1603558" y="1456799"/>
            <a:ext cx="8834572" cy="410380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66F1BBB-62F4-B845-A85C-A624511FAABC}"/>
              </a:ext>
            </a:extLst>
          </p:cNvPr>
          <p:cNvSpPr/>
          <p:nvPr/>
        </p:nvSpPr>
        <p:spPr>
          <a:xfrm rot="1154783">
            <a:off x="4183547" y="5253297"/>
            <a:ext cx="176613" cy="19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62D3C48-D483-5C4A-A419-1522504ED248}"/>
              </a:ext>
            </a:extLst>
          </p:cNvPr>
          <p:cNvSpPr/>
          <p:nvPr/>
        </p:nvSpPr>
        <p:spPr>
          <a:xfrm rot="21083384">
            <a:off x="7926552" y="5190746"/>
            <a:ext cx="215188" cy="19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C7F88F0C-A1BB-024F-A777-816029954BF9}"/>
              </a:ext>
            </a:extLst>
          </p:cNvPr>
          <p:cNvSpPr/>
          <p:nvPr/>
        </p:nvSpPr>
        <p:spPr>
          <a:xfrm>
            <a:off x="4081346" y="5185317"/>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C9B16DD5-52DA-4E41-A621-F7D4F963957E}"/>
              </a:ext>
            </a:extLst>
          </p:cNvPr>
          <p:cNvSpPr/>
          <p:nvPr/>
        </p:nvSpPr>
        <p:spPr>
          <a:xfrm rot="10418483">
            <a:off x="4328096" y="5254023"/>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a:extLst>
              <a:ext uri="{FF2B5EF4-FFF2-40B4-BE49-F238E27FC236}">
                <a16:creationId xmlns:a16="http://schemas.microsoft.com/office/drawing/2014/main" id="{15082D18-4F8C-874F-B906-29619B32AC80}"/>
              </a:ext>
            </a:extLst>
          </p:cNvPr>
          <p:cNvSpPr/>
          <p:nvPr/>
        </p:nvSpPr>
        <p:spPr>
          <a:xfrm rot="19664545">
            <a:off x="7845747" y="5185317"/>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EE5D7491-0785-4143-8284-D239AB82A458}"/>
              </a:ext>
            </a:extLst>
          </p:cNvPr>
          <p:cNvSpPr/>
          <p:nvPr/>
        </p:nvSpPr>
        <p:spPr>
          <a:xfrm rot="8425906">
            <a:off x="8118875" y="5136020"/>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D04E2D06-D33E-F64C-86FF-B2F2E38E7F89}"/>
              </a:ext>
            </a:extLst>
          </p:cNvPr>
          <p:cNvSpPr/>
          <p:nvPr/>
        </p:nvSpPr>
        <p:spPr>
          <a:xfrm>
            <a:off x="4035972" y="4761186"/>
            <a:ext cx="357352" cy="998483"/>
          </a:xfrm>
          <a:custGeom>
            <a:avLst/>
            <a:gdLst>
              <a:gd name="connsiteX0" fmla="*/ 357352 w 357352"/>
              <a:gd name="connsiteY0" fmla="*/ 0 h 998483"/>
              <a:gd name="connsiteX1" fmla="*/ 220718 w 357352"/>
              <a:gd name="connsiteY1" fmla="*/ 609600 h 998483"/>
              <a:gd name="connsiteX2" fmla="*/ 0 w 357352"/>
              <a:gd name="connsiteY2" fmla="*/ 998483 h 998483"/>
            </a:gdLst>
            <a:ahLst/>
            <a:cxnLst>
              <a:cxn ang="0">
                <a:pos x="connsiteX0" y="connsiteY0"/>
              </a:cxn>
              <a:cxn ang="0">
                <a:pos x="connsiteX1" y="connsiteY1"/>
              </a:cxn>
              <a:cxn ang="0">
                <a:pos x="connsiteX2" y="connsiteY2"/>
              </a:cxn>
            </a:cxnLst>
            <a:rect l="l" t="t" r="r" b="b"/>
            <a:pathLst>
              <a:path w="357352" h="998483">
                <a:moveTo>
                  <a:pt x="357352" y="0"/>
                </a:moveTo>
                <a:cubicBezTo>
                  <a:pt x="318814" y="221593"/>
                  <a:pt x="280277" y="443186"/>
                  <a:pt x="220718" y="609600"/>
                </a:cubicBezTo>
                <a:cubicBezTo>
                  <a:pt x="161159" y="776014"/>
                  <a:pt x="42041" y="930166"/>
                  <a:pt x="0" y="998483"/>
                </a:cubicBezTo>
              </a:path>
            </a:pathLst>
          </a:cu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7E6B01B-18EC-DE42-8E42-E40D15F1BF9A}"/>
              </a:ext>
            </a:extLst>
          </p:cNvPr>
          <p:cNvSpPr txBox="1"/>
          <p:nvPr/>
        </p:nvSpPr>
        <p:spPr>
          <a:xfrm>
            <a:off x="3040574" y="5773727"/>
            <a:ext cx="2191562" cy="369332"/>
          </a:xfrm>
          <a:prstGeom prst="rect">
            <a:avLst/>
          </a:prstGeom>
          <a:noFill/>
        </p:spPr>
        <p:txBody>
          <a:bodyPr wrap="none" rtlCol="0">
            <a:spAutoFit/>
          </a:bodyPr>
          <a:lstStyle/>
          <a:p>
            <a:r>
              <a:rPr lang="en-US" dirty="0"/>
              <a:t>processed into </a:t>
            </a:r>
            <a:r>
              <a:rPr lang="en-US" dirty="0" err="1"/>
              <a:t>piRNA</a:t>
            </a:r>
            <a:endParaRPr lang="en-US" dirty="0"/>
          </a:p>
        </p:txBody>
      </p:sp>
      <p:sp>
        <p:nvSpPr>
          <p:cNvPr id="80" name="TextBox 79">
            <a:extLst>
              <a:ext uri="{FF2B5EF4-FFF2-40B4-BE49-F238E27FC236}">
                <a16:creationId xmlns:a16="http://schemas.microsoft.com/office/drawing/2014/main" id="{24FF4F80-4C55-A447-AEF8-0FBDDA625789}"/>
              </a:ext>
            </a:extLst>
          </p:cNvPr>
          <p:cNvSpPr txBox="1"/>
          <p:nvPr/>
        </p:nvSpPr>
        <p:spPr>
          <a:xfrm>
            <a:off x="7171603" y="5758137"/>
            <a:ext cx="2259849" cy="369332"/>
          </a:xfrm>
          <a:prstGeom prst="rect">
            <a:avLst/>
          </a:prstGeom>
          <a:noFill/>
        </p:spPr>
        <p:txBody>
          <a:bodyPr wrap="none" rtlCol="0">
            <a:spAutoFit/>
          </a:bodyPr>
          <a:lstStyle/>
          <a:p>
            <a:r>
              <a:rPr lang="en-US" dirty="0">
                <a:solidFill>
                  <a:schemeClr val="accent1"/>
                </a:solidFill>
              </a:rPr>
              <a:t>translate into proteins</a:t>
            </a:r>
          </a:p>
        </p:txBody>
      </p:sp>
      <p:sp>
        <p:nvSpPr>
          <p:cNvPr id="81" name="Freeform 80">
            <a:extLst>
              <a:ext uri="{FF2B5EF4-FFF2-40B4-BE49-F238E27FC236}">
                <a16:creationId xmlns:a16="http://schemas.microsoft.com/office/drawing/2014/main" id="{725378C9-9EB9-D54F-B873-95CC64AA1539}"/>
              </a:ext>
            </a:extLst>
          </p:cNvPr>
          <p:cNvSpPr/>
          <p:nvPr/>
        </p:nvSpPr>
        <p:spPr>
          <a:xfrm>
            <a:off x="8002260" y="4771697"/>
            <a:ext cx="227340" cy="956441"/>
          </a:xfrm>
          <a:custGeom>
            <a:avLst/>
            <a:gdLst>
              <a:gd name="connsiteX0" fmla="*/ 6623 w 227340"/>
              <a:gd name="connsiteY0" fmla="*/ 0 h 956441"/>
              <a:gd name="connsiteX1" fmla="*/ 27643 w 227340"/>
              <a:gd name="connsiteY1" fmla="*/ 525517 h 956441"/>
              <a:gd name="connsiteX2" fmla="*/ 227340 w 227340"/>
              <a:gd name="connsiteY2" fmla="*/ 956441 h 956441"/>
            </a:gdLst>
            <a:ahLst/>
            <a:cxnLst>
              <a:cxn ang="0">
                <a:pos x="connsiteX0" y="connsiteY0"/>
              </a:cxn>
              <a:cxn ang="0">
                <a:pos x="connsiteX1" y="connsiteY1"/>
              </a:cxn>
              <a:cxn ang="0">
                <a:pos x="connsiteX2" y="connsiteY2"/>
              </a:cxn>
            </a:cxnLst>
            <a:rect l="l" t="t" r="r" b="b"/>
            <a:pathLst>
              <a:path w="227340" h="956441">
                <a:moveTo>
                  <a:pt x="6623" y="0"/>
                </a:moveTo>
                <a:cubicBezTo>
                  <a:pt x="-1260" y="183055"/>
                  <a:pt x="-9143" y="366110"/>
                  <a:pt x="27643" y="525517"/>
                </a:cubicBezTo>
                <a:cubicBezTo>
                  <a:pt x="64429" y="684924"/>
                  <a:pt x="148512" y="881117"/>
                  <a:pt x="227340" y="956441"/>
                </a:cubicBezTo>
              </a:path>
            </a:pathLst>
          </a:custGeom>
          <a:noFill/>
          <a:ln w="254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36178574-DE67-F24E-B2A2-D8A380A5C860}"/>
              </a:ext>
            </a:extLst>
          </p:cNvPr>
          <p:cNvSpPr/>
          <p:nvPr/>
        </p:nvSpPr>
        <p:spPr>
          <a:xfrm>
            <a:off x="4822825" y="2651125"/>
            <a:ext cx="358775" cy="45645"/>
          </a:xfrm>
          <a:custGeom>
            <a:avLst/>
            <a:gdLst>
              <a:gd name="connsiteX0" fmla="*/ 0 w 358775"/>
              <a:gd name="connsiteY0" fmla="*/ 0 h 45645"/>
              <a:gd name="connsiteX1" fmla="*/ 168275 w 358775"/>
              <a:gd name="connsiteY1" fmla="*/ 44450 h 45645"/>
              <a:gd name="connsiteX2" fmla="*/ 358775 w 358775"/>
              <a:gd name="connsiteY2" fmla="*/ 28575 h 45645"/>
            </a:gdLst>
            <a:ahLst/>
            <a:cxnLst>
              <a:cxn ang="0">
                <a:pos x="connsiteX0" y="connsiteY0"/>
              </a:cxn>
              <a:cxn ang="0">
                <a:pos x="connsiteX1" y="connsiteY1"/>
              </a:cxn>
              <a:cxn ang="0">
                <a:pos x="connsiteX2" y="connsiteY2"/>
              </a:cxn>
            </a:cxnLst>
            <a:rect l="l" t="t" r="r" b="b"/>
            <a:pathLst>
              <a:path w="358775" h="45645">
                <a:moveTo>
                  <a:pt x="0" y="0"/>
                </a:moveTo>
                <a:cubicBezTo>
                  <a:pt x="54239" y="19843"/>
                  <a:pt x="108479" y="39687"/>
                  <a:pt x="168275" y="44450"/>
                </a:cubicBezTo>
                <a:cubicBezTo>
                  <a:pt x="228071" y="49213"/>
                  <a:pt x="293423" y="38894"/>
                  <a:pt x="358775" y="28575"/>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EC1C07D-6CAE-A24A-9763-E92DF0415C53}"/>
              </a:ext>
            </a:extLst>
          </p:cNvPr>
          <p:cNvSpPr txBox="1"/>
          <p:nvPr/>
        </p:nvSpPr>
        <p:spPr>
          <a:xfrm>
            <a:off x="4479037" y="2277589"/>
            <a:ext cx="1099019" cy="369332"/>
          </a:xfrm>
          <a:prstGeom prst="rect">
            <a:avLst/>
          </a:prstGeom>
          <a:noFill/>
        </p:spPr>
        <p:txBody>
          <a:bodyPr wrap="none" rtlCol="0">
            <a:spAutoFit/>
          </a:bodyPr>
          <a:lstStyle/>
          <a:p>
            <a:r>
              <a:rPr lang="en-US" dirty="0">
                <a:solidFill>
                  <a:srgbClr val="7030A0"/>
                </a:solidFill>
              </a:rPr>
              <a:t>retrovirus</a:t>
            </a:r>
          </a:p>
        </p:txBody>
      </p:sp>
    </p:spTree>
    <p:extLst>
      <p:ext uri="{BB962C8B-B14F-4D97-AF65-F5344CB8AC3E}">
        <p14:creationId xmlns:p14="http://schemas.microsoft.com/office/powerpoint/2010/main" val="107092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AFF23974-7849-B141-B2D6-88EFF77F5A48}"/>
              </a:ext>
            </a:extLst>
          </p:cNvPr>
          <p:cNvSpPr/>
          <p:nvPr/>
        </p:nvSpPr>
        <p:spPr>
          <a:xfrm>
            <a:off x="1678714" y="1506905"/>
            <a:ext cx="8692837" cy="3998744"/>
          </a:xfrm>
          <a:prstGeom prst="ellipse">
            <a:avLst/>
          </a:prstGeom>
          <a:solidFill>
            <a:schemeClr val="accent6">
              <a:lumMod val="20000"/>
              <a:lumOff val="80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400"/>
            <a:ext cx="10515600" cy="1314554"/>
          </a:xfrm>
        </p:spPr>
        <p:txBody>
          <a:bodyPr>
            <a:normAutofit/>
          </a:bodyPr>
          <a:lstStyle/>
          <a:p>
            <a:pPr algn="ctr"/>
            <a:r>
              <a:rPr lang="en-US" sz="3600" dirty="0" err="1"/>
              <a:t>piRNA</a:t>
            </a:r>
            <a:r>
              <a:rPr lang="en-US" sz="3600" dirty="0"/>
              <a:t> genes</a:t>
            </a:r>
          </a:p>
        </p:txBody>
      </p:sp>
      <p:sp>
        <p:nvSpPr>
          <p:cNvPr id="4" name="TextBox 3">
            <a:extLst>
              <a:ext uri="{FF2B5EF4-FFF2-40B4-BE49-F238E27FC236}">
                <a16:creationId xmlns:a16="http://schemas.microsoft.com/office/drawing/2014/main" id="{7A896F51-F5CF-BF47-9EF8-6FC6D3391555}"/>
              </a:ext>
            </a:extLst>
          </p:cNvPr>
          <p:cNvSpPr txBox="1"/>
          <p:nvPr/>
        </p:nvSpPr>
        <p:spPr>
          <a:xfrm>
            <a:off x="215320" y="73254"/>
            <a:ext cx="1447897" cy="400110"/>
          </a:xfrm>
          <a:prstGeom prst="rect">
            <a:avLst/>
          </a:prstGeom>
          <a:noFill/>
        </p:spPr>
        <p:txBody>
          <a:bodyPr wrap="none" rtlCol="0">
            <a:spAutoFit/>
          </a:bodyPr>
          <a:lstStyle/>
          <a:p>
            <a:r>
              <a:rPr lang="en-US" sz="2000" b="1" dirty="0">
                <a:solidFill>
                  <a:schemeClr val="accent5"/>
                </a:solidFill>
              </a:rPr>
              <a:t>Background</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Mar 2022, 8</a:t>
            </a:r>
            <a:r>
              <a:rPr lang="en-US" sz="2000" baseline="30000" dirty="0"/>
              <a:t>th</a:t>
            </a:r>
            <a:r>
              <a:rPr lang="en-US" sz="2000" dirty="0"/>
              <a:t> Annual RNA Symposium</a:t>
            </a:r>
          </a:p>
        </p:txBody>
      </p:sp>
      <p:grpSp>
        <p:nvGrpSpPr>
          <p:cNvPr id="66" name="Group 65">
            <a:extLst>
              <a:ext uri="{FF2B5EF4-FFF2-40B4-BE49-F238E27FC236}">
                <a16:creationId xmlns:a16="http://schemas.microsoft.com/office/drawing/2014/main" id="{E718A762-A01C-2645-A354-4D8DBBD00458}"/>
              </a:ext>
            </a:extLst>
          </p:cNvPr>
          <p:cNvGrpSpPr/>
          <p:nvPr/>
        </p:nvGrpSpPr>
        <p:grpSpPr>
          <a:xfrm>
            <a:off x="2335839" y="1943383"/>
            <a:ext cx="7275088" cy="2920563"/>
            <a:chOff x="1268642" y="1497371"/>
            <a:chExt cx="9165021" cy="3398902"/>
          </a:xfrm>
        </p:grpSpPr>
        <p:sp>
          <p:nvSpPr>
            <p:cNvPr id="21" name="TextBox 20">
              <a:extLst>
                <a:ext uri="{FF2B5EF4-FFF2-40B4-BE49-F238E27FC236}">
                  <a16:creationId xmlns:a16="http://schemas.microsoft.com/office/drawing/2014/main" id="{38853317-0BA3-304C-8B67-58CA99926B80}"/>
                </a:ext>
              </a:extLst>
            </p:cNvPr>
            <p:cNvSpPr txBox="1"/>
            <p:nvPr/>
          </p:nvSpPr>
          <p:spPr>
            <a:xfrm>
              <a:off x="1268642" y="2058103"/>
              <a:ext cx="1395839" cy="429822"/>
            </a:xfrm>
            <a:prstGeom prst="rect">
              <a:avLst/>
            </a:prstGeom>
            <a:noFill/>
          </p:spPr>
          <p:txBody>
            <a:bodyPr wrap="square" rtlCol="0">
              <a:spAutoFit/>
            </a:bodyPr>
            <a:lstStyle/>
            <a:p>
              <a:r>
                <a:rPr lang="en-US" dirty="0">
                  <a:solidFill>
                    <a:schemeClr val="bg2">
                      <a:lumMod val="75000"/>
                    </a:schemeClr>
                  </a:solidFill>
                </a:rPr>
                <a:t>genome</a:t>
              </a:r>
            </a:p>
          </p:txBody>
        </p:sp>
        <p:sp>
          <p:nvSpPr>
            <p:cNvPr id="22" name="TextBox 21">
              <a:extLst>
                <a:ext uri="{FF2B5EF4-FFF2-40B4-BE49-F238E27FC236}">
                  <a16:creationId xmlns:a16="http://schemas.microsoft.com/office/drawing/2014/main" id="{4A7D52D6-572A-8644-BB34-4882F795D452}"/>
                </a:ext>
              </a:extLst>
            </p:cNvPr>
            <p:cNvSpPr txBox="1"/>
            <p:nvPr/>
          </p:nvSpPr>
          <p:spPr>
            <a:xfrm>
              <a:off x="2741194" y="1497371"/>
              <a:ext cx="1279196" cy="369332"/>
            </a:xfrm>
            <a:prstGeom prst="rect">
              <a:avLst/>
            </a:prstGeom>
            <a:noFill/>
          </p:spPr>
          <p:txBody>
            <a:bodyPr wrap="none" rtlCol="0">
              <a:spAutoFit/>
            </a:bodyPr>
            <a:lstStyle/>
            <a:p>
              <a:r>
                <a:rPr lang="en-US" dirty="0" err="1"/>
                <a:t>piRNA</a:t>
              </a:r>
              <a:r>
                <a:rPr lang="en-US" dirty="0"/>
                <a:t> gene</a:t>
              </a:r>
            </a:p>
          </p:txBody>
        </p:sp>
        <p:grpSp>
          <p:nvGrpSpPr>
            <p:cNvPr id="34" name="Group 33">
              <a:extLst>
                <a:ext uri="{FF2B5EF4-FFF2-40B4-BE49-F238E27FC236}">
                  <a16:creationId xmlns:a16="http://schemas.microsoft.com/office/drawing/2014/main" id="{635F148B-D5D0-3340-8151-22A417BBBD17}"/>
                </a:ext>
              </a:extLst>
            </p:cNvPr>
            <p:cNvGrpSpPr/>
            <p:nvPr/>
          </p:nvGrpSpPr>
          <p:grpSpPr>
            <a:xfrm>
              <a:off x="2454768" y="1825422"/>
              <a:ext cx="7282461" cy="603496"/>
              <a:chOff x="2454768" y="1791658"/>
              <a:chExt cx="7282461" cy="603496"/>
            </a:xfrm>
          </p:grpSpPr>
          <p:grpSp>
            <p:nvGrpSpPr>
              <p:cNvPr id="20" name="Group 19">
                <a:extLst>
                  <a:ext uri="{FF2B5EF4-FFF2-40B4-BE49-F238E27FC236}">
                    <a16:creationId xmlns:a16="http://schemas.microsoft.com/office/drawing/2014/main" id="{3B30D06A-0113-2B46-8E6A-95BAD7855EEF}"/>
                  </a:ext>
                </a:extLst>
              </p:cNvPr>
              <p:cNvGrpSpPr/>
              <p:nvPr/>
            </p:nvGrpSpPr>
            <p:grpSpPr>
              <a:xfrm>
                <a:off x="2454768" y="1894937"/>
                <a:ext cx="7282461" cy="440557"/>
                <a:chOff x="2219093" y="1828284"/>
                <a:chExt cx="8129239" cy="290457"/>
              </a:xfrm>
            </p:grpSpPr>
            <p:sp>
              <p:nvSpPr>
                <p:cNvPr id="13" name="Freeform 12">
                  <a:extLst>
                    <a:ext uri="{FF2B5EF4-FFF2-40B4-BE49-F238E27FC236}">
                      <a16:creationId xmlns:a16="http://schemas.microsoft.com/office/drawing/2014/main" id="{0A19ACDC-5A11-4D41-8147-39A7A29A81A5}"/>
                    </a:ext>
                  </a:extLst>
                </p:cNvPr>
                <p:cNvSpPr/>
                <p:nvPr/>
              </p:nvSpPr>
              <p:spPr>
                <a:xfrm>
                  <a:off x="2219093" y="1828284"/>
                  <a:ext cx="8129239" cy="290457"/>
                </a:xfrm>
                <a:custGeom>
                  <a:avLst/>
                  <a:gdLst>
                    <a:gd name="connsiteX0" fmla="*/ 0 w 8129239"/>
                    <a:gd name="connsiteY0" fmla="*/ 212389 h 290457"/>
                    <a:gd name="connsiteX1" fmla="*/ 1070517 w 8129239"/>
                    <a:gd name="connsiteY1" fmla="*/ 11667 h 290457"/>
                    <a:gd name="connsiteX2" fmla="*/ 2475570 w 8129239"/>
                    <a:gd name="connsiteY2" fmla="*/ 290448 h 290457"/>
                    <a:gd name="connsiteX3" fmla="*/ 4204009 w 8129239"/>
                    <a:gd name="connsiteY3" fmla="*/ 22818 h 290457"/>
                    <a:gd name="connsiteX4" fmla="*/ 5631366 w 8129239"/>
                    <a:gd name="connsiteY4" fmla="*/ 268145 h 290457"/>
                    <a:gd name="connsiteX5" fmla="*/ 6880302 w 8129239"/>
                    <a:gd name="connsiteY5" fmla="*/ 516 h 290457"/>
                    <a:gd name="connsiteX6" fmla="*/ 8129239 w 8129239"/>
                    <a:gd name="connsiteY6" fmla="*/ 201238 h 2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239" h="290457">
                      <a:moveTo>
                        <a:pt x="0" y="212389"/>
                      </a:moveTo>
                      <a:cubicBezTo>
                        <a:pt x="328961" y="105523"/>
                        <a:pt x="657922" y="-1343"/>
                        <a:pt x="1070517" y="11667"/>
                      </a:cubicBezTo>
                      <a:cubicBezTo>
                        <a:pt x="1483112" y="24677"/>
                        <a:pt x="1953321" y="288589"/>
                        <a:pt x="2475570" y="290448"/>
                      </a:cubicBezTo>
                      <a:cubicBezTo>
                        <a:pt x="2997819" y="292307"/>
                        <a:pt x="3678043" y="26535"/>
                        <a:pt x="4204009" y="22818"/>
                      </a:cubicBezTo>
                      <a:cubicBezTo>
                        <a:pt x="4729975" y="19101"/>
                        <a:pt x="5185317" y="271862"/>
                        <a:pt x="5631366" y="268145"/>
                      </a:cubicBezTo>
                      <a:cubicBezTo>
                        <a:pt x="6077415" y="264428"/>
                        <a:pt x="6463990" y="11667"/>
                        <a:pt x="6880302" y="516"/>
                      </a:cubicBezTo>
                      <a:cubicBezTo>
                        <a:pt x="7296614" y="-10635"/>
                        <a:pt x="7947102" y="162209"/>
                        <a:pt x="8129239" y="201238"/>
                      </a:cubicBezTo>
                    </a:path>
                  </a:pathLst>
                </a:custGeom>
                <a:no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endParaRPr>
                </a:p>
              </p:txBody>
            </p:sp>
            <p:sp>
              <p:nvSpPr>
                <p:cNvPr id="17" name="Freeform 16">
                  <a:extLst>
                    <a:ext uri="{FF2B5EF4-FFF2-40B4-BE49-F238E27FC236}">
                      <a16:creationId xmlns:a16="http://schemas.microsoft.com/office/drawing/2014/main" id="{6E5B873E-C97C-E949-BB45-958D5BD72E23}"/>
                    </a:ext>
                  </a:extLst>
                </p:cNvPr>
                <p:cNvSpPr/>
                <p:nvPr/>
              </p:nvSpPr>
              <p:spPr>
                <a:xfrm>
                  <a:off x="2888974" y="1839339"/>
                  <a:ext cx="834887" cy="75600"/>
                </a:xfrm>
                <a:custGeom>
                  <a:avLst/>
                  <a:gdLst>
                    <a:gd name="connsiteX0" fmla="*/ 0 w 834887"/>
                    <a:gd name="connsiteY0" fmla="*/ 22591 h 75600"/>
                    <a:gd name="connsiteX1" fmla="*/ 410817 w 834887"/>
                    <a:gd name="connsiteY1" fmla="*/ 2713 h 75600"/>
                    <a:gd name="connsiteX2" fmla="*/ 834887 w 834887"/>
                    <a:gd name="connsiteY2" fmla="*/ 75600 h 75600"/>
                  </a:gdLst>
                  <a:ahLst/>
                  <a:cxnLst>
                    <a:cxn ang="0">
                      <a:pos x="connsiteX0" y="connsiteY0"/>
                    </a:cxn>
                    <a:cxn ang="0">
                      <a:pos x="connsiteX1" y="connsiteY1"/>
                    </a:cxn>
                    <a:cxn ang="0">
                      <a:pos x="connsiteX2" y="connsiteY2"/>
                    </a:cxn>
                  </a:cxnLst>
                  <a:rect l="l" t="t" r="r" b="b"/>
                  <a:pathLst>
                    <a:path w="834887" h="75600">
                      <a:moveTo>
                        <a:pt x="0" y="22591"/>
                      </a:moveTo>
                      <a:cubicBezTo>
                        <a:pt x="135834" y="8234"/>
                        <a:pt x="271669" y="-6122"/>
                        <a:pt x="410817" y="2713"/>
                      </a:cubicBezTo>
                      <a:cubicBezTo>
                        <a:pt x="549965" y="11548"/>
                        <a:pt x="692426" y="43574"/>
                        <a:pt x="834887" y="756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D945357-FA05-C44D-A251-C2C030443DC8}"/>
                    </a:ext>
                  </a:extLst>
                </p:cNvPr>
                <p:cNvSpPr/>
                <p:nvPr/>
              </p:nvSpPr>
              <p:spPr>
                <a:xfrm>
                  <a:off x="6042991" y="1847190"/>
                  <a:ext cx="967409" cy="87627"/>
                </a:xfrm>
                <a:custGeom>
                  <a:avLst/>
                  <a:gdLst>
                    <a:gd name="connsiteX0" fmla="*/ 0 w 967409"/>
                    <a:gd name="connsiteY0" fmla="*/ 41245 h 87627"/>
                    <a:gd name="connsiteX1" fmla="*/ 417444 w 967409"/>
                    <a:gd name="connsiteY1" fmla="*/ 1488 h 87627"/>
                    <a:gd name="connsiteX2" fmla="*/ 967409 w 967409"/>
                    <a:gd name="connsiteY2" fmla="*/ 87627 h 87627"/>
                  </a:gdLst>
                  <a:ahLst/>
                  <a:cxnLst>
                    <a:cxn ang="0">
                      <a:pos x="connsiteX0" y="connsiteY0"/>
                    </a:cxn>
                    <a:cxn ang="0">
                      <a:pos x="connsiteX1" y="connsiteY1"/>
                    </a:cxn>
                    <a:cxn ang="0">
                      <a:pos x="connsiteX2" y="connsiteY2"/>
                    </a:cxn>
                  </a:cxnLst>
                  <a:rect l="l" t="t" r="r" b="b"/>
                  <a:pathLst>
                    <a:path w="967409" h="87627">
                      <a:moveTo>
                        <a:pt x="0" y="41245"/>
                      </a:moveTo>
                      <a:cubicBezTo>
                        <a:pt x="128104" y="17501"/>
                        <a:pt x="256209" y="-6242"/>
                        <a:pt x="417444" y="1488"/>
                      </a:cubicBezTo>
                      <a:cubicBezTo>
                        <a:pt x="578679" y="9218"/>
                        <a:pt x="773044" y="48422"/>
                        <a:pt x="967409" y="8762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a:extLst>
                  <a:ext uri="{FF2B5EF4-FFF2-40B4-BE49-F238E27FC236}">
                    <a16:creationId xmlns:a16="http://schemas.microsoft.com/office/drawing/2014/main" id="{6133D827-D84E-3146-8F42-A346BC254518}"/>
                  </a:ext>
                </a:extLst>
              </p:cNvPr>
              <p:cNvSpPr/>
              <p:nvPr/>
            </p:nvSpPr>
            <p:spPr>
              <a:xfrm>
                <a:off x="7438887" y="2292626"/>
                <a:ext cx="123687" cy="4417"/>
              </a:xfrm>
              <a:custGeom>
                <a:avLst/>
                <a:gdLst>
                  <a:gd name="connsiteX0" fmla="*/ 0 w 123687"/>
                  <a:gd name="connsiteY0" fmla="*/ 0 h 4417"/>
                  <a:gd name="connsiteX1" fmla="*/ 123687 w 123687"/>
                  <a:gd name="connsiteY1" fmla="*/ 4417 h 4417"/>
                </a:gdLst>
                <a:ahLst/>
                <a:cxnLst>
                  <a:cxn ang="0">
                    <a:pos x="connsiteX0" y="connsiteY0"/>
                  </a:cxn>
                  <a:cxn ang="0">
                    <a:pos x="connsiteX1" y="connsiteY1"/>
                  </a:cxn>
                </a:cxnLst>
                <a:rect l="l" t="t" r="r" b="b"/>
                <a:pathLst>
                  <a:path w="123687" h="4417">
                    <a:moveTo>
                      <a:pt x="0" y="0"/>
                    </a:moveTo>
                    <a:lnTo>
                      <a:pt x="123687" y="4417"/>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008FC05-3A7E-8642-8288-A12837781CF9}"/>
                  </a:ext>
                </a:extLst>
              </p:cNvPr>
              <p:cNvSpPr/>
              <p:nvPr/>
            </p:nvSpPr>
            <p:spPr>
              <a:xfrm>
                <a:off x="7823200" y="2164522"/>
                <a:ext cx="119270" cy="57426"/>
              </a:xfrm>
              <a:custGeom>
                <a:avLst/>
                <a:gdLst>
                  <a:gd name="connsiteX0" fmla="*/ 0 w 119270"/>
                  <a:gd name="connsiteY0" fmla="*/ 57426 h 57426"/>
                  <a:gd name="connsiteX1" fmla="*/ 119270 w 119270"/>
                  <a:gd name="connsiteY1" fmla="*/ 0 h 57426"/>
                </a:gdLst>
                <a:ahLst/>
                <a:cxnLst>
                  <a:cxn ang="0">
                    <a:pos x="connsiteX0" y="connsiteY0"/>
                  </a:cxn>
                  <a:cxn ang="0">
                    <a:pos x="connsiteX1" y="connsiteY1"/>
                  </a:cxn>
                </a:cxnLst>
                <a:rect l="l" t="t" r="r" b="b"/>
                <a:pathLst>
                  <a:path w="119270" h="57426">
                    <a:moveTo>
                      <a:pt x="0" y="57426"/>
                    </a:moveTo>
                    <a:lnTo>
                      <a:pt x="11927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5BEE7D87-4B97-1141-9FB0-1D244AB4B928}"/>
                  </a:ext>
                </a:extLst>
              </p:cNvPr>
              <p:cNvSpPr/>
              <p:nvPr/>
            </p:nvSpPr>
            <p:spPr>
              <a:xfrm>
                <a:off x="8322365" y="1897095"/>
                <a:ext cx="468244" cy="77479"/>
              </a:xfrm>
              <a:custGeom>
                <a:avLst/>
                <a:gdLst>
                  <a:gd name="connsiteX0" fmla="*/ 0 w 468244"/>
                  <a:gd name="connsiteY0" fmla="*/ 77479 h 77479"/>
                  <a:gd name="connsiteX1" fmla="*/ 242957 w 468244"/>
                  <a:gd name="connsiteY1" fmla="*/ 6801 h 77479"/>
                  <a:gd name="connsiteX2" fmla="*/ 468244 w 468244"/>
                  <a:gd name="connsiteY2" fmla="*/ 6801 h 77479"/>
                </a:gdLst>
                <a:ahLst/>
                <a:cxnLst>
                  <a:cxn ang="0">
                    <a:pos x="connsiteX0" y="connsiteY0"/>
                  </a:cxn>
                  <a:cxn ang="0">
                    <a:pos x="connsiteX1" y="connsiteY1"/>
                  </a:cxn>
                  <a:cxn ang="0">
                    <a:pos x="connsiteX2" y="connsiteY2"/>
                  </a:cxn>
                </a:cxnLst>
                <a:rect l="l" t="t" r="r" b="b"/>
                <a:pathLst>
                  <a:path w="468244" h="77479">
                    <a:moveTo>
                      <a:pt x="0" y="77479"/>
                    </a:moveTo>
                    <a:cubicBezTo>
                      <a:pt x="82458" y="48030"/>
                      <a:pt x="164916" y="18581"/>
                      <a:pt x="242957" y="6801"/>
                    </a:cubicBezTo>
                    <a:cubicBezTo>
                      <a:pt x="320998" y="-4979"/>
                      <a:pt x="394621" y="911"/>
                      <a:pt x="468244" y="6801"/>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BD94F50-A8CC-B24C-B680-63851735A3EA}"/>
                  </a:ext>
                </a:extLst>
              </p:cNvPr>
              <p:cNvSpPr txBox="1"/>
              <p:nvPr/>
            </p:nvSpPr>
            <p:spPr>
              <a:xfrm rot="20652778">
                <a:off x="7518724" y="2087376"/>
                <a:ext cx="274435" cy="307778"/>
              </a:xfrm>
              <a:prstGeom prst="rect">
                <a:avLst/>
              </a:prstGeom>
              <a:noFill/>
            </p:spPr>
            <p:txBody>
              <a:bodyPr wrap="none" rtlCol="0">
                <a:spAutoFit/>
              </a:bodyPr>
              <a:lstStyle/>
              <a:p>
                <a:r>
                  <a:rPr lang="en-US" sz="1400" dirty="0">
                    <a:solidFill>
                      <a:schemeClr val="accent1"/>
                    </a:solidFill>
                  </a:rPr>
                  <a:t>&gt;</a:t>
                </a:r>
              </a:p>
            </p:txBody>
          </p:sp>
          <p:sp>
            <p:nvSpPr>
              <p:cNvPr id="30" name="TextBox 29">
                <a:extLst>
                  <a:ext uri="{FF2B5EF4-FFF2-40B4-BE49-F238E27FC236}">
                    <a16:creationId xmlns:a16="http://schemas.microsoft.com/office/drawing/2014/main" id="{780BD9C7-299F-6D45-9665-61F8CE511E1C}"/>
                  </a:ext>
                </a:extLst>
              </p:cNvPr>
              <p:cNvSpPr txBox="1"/>
              <p:nvPr/>
            </p:nvSpPr>
            <p:spPr>
              <a:xfrm rot="19572024">
                <a:off x="7947299" y="1908623"/>
                <a:ext cx="274435" cy="307776"/>
              </a:xfrm>
              <a:prstGeom prst="rect">
                <a:avLst/>
              </a:prstGeom>
              <a:noFill/>
            </p:spPr>
            <p:txBody>
              <a:bodyPr wrap="none" rtlCol="0">
                <a:spAutoFit/>
              </a:bodyPr>
              <a:lstStyle/>
              <a:p>
                <a:r>
                  <a:rPr lang="en-US" sz="1400" dirty="0">
                    <a:solidFill>
                      <a:schemeClr val="accent1"/>
                    </a:solidFill>
                  </a:rPr>
                  <a:t>&gt;</a:t>
                </a:r>
              </a:p>
            </p:txBody>
          </p:sp>
          <p:sp>
            <p:nvSpPr>
              <p:cNvPr id="31" name="TextBox 30">
                <a:extLst>
                  <a:ext uri="{FF2B5EF4-FFF2-40B4-BE49-F238E27FC236}">
                    <a16:creationId xmlns:a16="http://schemas.microsoft.com/office/drawing/2014/main" id="{E7C76859-B7EB-0A41-9FED-74DBDC351F46}"/>
                  </a:ext>
                </a:extLst>
              </p:cNvPr>
              <p:cNvSpPr txBox="1"/>
              <p:nvPr/>
            </p:nvSpPr>
            <p:spPr>
              <a:xfrm rot="20875527">
                <a:off x="3098181" y="1791658"/>
                <a:ext cx="235962" cy="215444"/>
              </a:xfrm>
              <a:prstGeom prst="rect">
                <a:avLst/>
              </a:prstGeom>
              <a:noFill/>
            </p:spPr>
            <p:txBody>
              <a:bodyPr wrap="none" rtlCol="0">
                <a:spAutoFit/>
              </a:bodyPr>
              <a:lstStyle/>
              <a:p>
                <a:r>
                  <a:rPr lang="en-US" sz="800" dirty="0">
                    <a:solidFill>
                      <a:schemeClr val="bg1"/>
                    </a:solidFill>
                  </a:rPr>
                  <a:t>&gt;</a:t>
                </a:r>
              </a:p>
            </p:txBody>
          </p:sp>
          <p:sp>
            <p:nvSpPr>
              <p:cNvPr id="32" name="TextBox 31">
                <a:extLst>
                  <a:ext uri="{FF2B5EF4-FFF2-40B4-BE49-F238E27FC236}">
                    <a16:creationId xmlns:a16="http://schemas.microsoft.com/office/drawing/2014/main" id="{B77B4447-F67D-F042-8DED-41412C5E5413}"/>
                  </a:ext>
                </a:extLst>
              </p:cNvPr>
              <p:cNvSpPr txBox="1"/>
              <p:nvPr/>
            </p:nvSpPr>
            <p:spPr>
              <a:xfrm rot="1007668">
                <a:off x="3471761" y="1820305"/>
                <a:ext cx="235962" cy="215444"/>
              </a:xfrm>
              <a:prstGeom prst="rect">
                <a:avLst/>
              </a:prstGeom>
              <a:noFill/>
            </p:spPr>
            <p:txBody>
              <a:bodyPr wrap="none" rtlCol="0">
                <a:spAutoFit/>
              </a:bodyPr>
              <a:lstStyle/>
              <a:p>
                <a:r>
                  <a:rPr lang="en-US" sz="800" dirty="0">
                    <a:solidFill>
                      <a:schemeClr val="bg1"/>
                    </a:solidFill>
                  </a:rPr>
                  <a:t>&gt;</a:t>
                </a:r>
              </a:p>
            </p:txBody>
          </p:sp>
        </p:grpSp>
        <p:sp>
          <p:nvSpPr>
            <p:cNvPr id="33" name="TextBox 32">
              <a:extLst>
                <a:ext uri="{FF2B5EF4-FFF2-40B4-BE49-F238E27FC236}">
                  <a16:creationId xmlns:a16="http://schemas.microsoft.com/office/drawing/2014/main" id="{77F6D885-FCDD-B14D-BBA9-CF3524E03D6C}"/>
                </a:ext>
              </a:extLst>
            </p:cNvPr>
            <p:cNvSpPr txBox="1"/>
            <p:nvPr/>
          </p:nvSpPr>
          <p:spPr>
            <a:xfrm>
              <a:off x="7090445" y="1510355"/>
              <a:ext cx="2075761" cy="369332"/>
            </a:xfrm>
            <a:prstGeom prst="rect">
              <a:avLst/>
            </a:prstGeom>
            <a:noFill/>
          </p:spPr>
          <p:txBody>
            <a:bodyPr wrap="none" rtlCol="0">
              <a:spAutoFit/>
            </a:bodyPr>
            <a:lstStyle/>
            <a:p>
              <a:r>
                <a:rPr lang="en-US" dirty="0">
                  <a:solidFill>
                    <a:schemeClr val="accent1"/>
                  </a:solidFill>
                </a:rPr>
                <a:t>protein-coding gene</a:t>
              </a:r>
            </a:p>
          </p:txBody>
        </p:sp>
        <p:pic>
          <p:nvPicPr>
            <p:cNvPr id="48" name="Picture 47">
              <a:extLst>
                <a:ext uri="{FF2B5EF4-FFF2-40B4-BE49-F238E27FC236}">
                  <a16:creationId xmlns:a16="http://schemas.microsoft.com/office/drawing/2014/main" id="{5968A46E-7AC4-204C-B322-44375735E131}"/>
                </a:ext>
              </a:extLst>
            </p:cNvPr>
            <p:cNvPicPr>
              <a:picLocks noChangeAspect="1"/>
            </p:cNvPicPr>
            <p:nvPr/>
          </p:nvPicPr>
          <p:blipFill>
            <a:blip r:embed="rId3"/>
            <a:stretch>
              <a:fillRect/>
            </a:stretch>
          </p:blipFill>
          <p:spPr>
            <a:xfrm>
              <a:off x="6249007" y="2509981"/>
              <a:ext cx="4184656" cy="2386292"/>
            </a:xfrm>
            <a:prstGeom prst="rect">
              <a:avLst/>
            </a:prstGeom>
          </p:spPr>
        </p:pic>
        <p:pic>
          <p:nvPicPr>
            <p:cNvPr id="50" name="Picture 49">
              <a:extLst>
                <a:ext uri="{FF2B5EF4-FFF2-40B4-BE49-F238E27FC236}">
                  <a16:creationId xmlns:a16="http://schemas.microsoft.com/office/drawing/2014/main" id="{298C2A2D-9357-8B41-8D62-C928CB501063}"/>
                </a:ext>
              </a:extLst>
            </p:cNvPr>
            <p:cNvPicPr>
              <a:picLocks noChangeAspect="1"/>
            </p:cNvPicPr>
            <p:nvPr/>
          </p:nvPicPr>
          <p:blipFill>
            <a:blip r:embed="rId4"/>
            <a:stretch>
              <a:fillRect/>
            </a:stretch>
          </p:blipFill>
          <p:spPr>
            <a:xfrm>
              <a:off x="1723115" y="2509981"/>
              <a:ext cx="4184656" cy="2386292"/>
            </a:xfrm>
            <a:prstGeom prst="rect">
              <a:avLst/>
            </a:prstGeom>
          </p:spPr>
        </p:pic>
        <p:cxnSp>
          <p:nvCxnSpPr>
            <p:cNvPr id="52" name="Straight Connector 51">
              <a:extLst>
                <a:ext uri="{FF2B5EF4-FFF2-40B4-BE49-F238E27FC236}">
                  <a16:creationId xmlns:a16="http://schemas.microsoft.com/office/drawing/2014/main" id="{CDEDDF5F-EF4A-8744-B98F-4266D9DF9B97}"/>
                </a:ext>
              </a:extLst>
            </p:cNvPr>
            <p:cNvCxnSpPr>
              <a:cxnSpLocks/>
            </p:cNvCxnSpPr>
            <p:nvPr/>
          </p:nvCxnSpPr>
          <p:spPr>
            <a:xfrm flipH="1">
              <a:off x="2327031" y="2090287"/>
              <a:ext cx="727840" cy="9401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4AC144-9E16-5042-89DB-FE23485BF1D1}"/>
                </a:ext>
              </a:extLst>
            </p:cNvPr>
            <p:cNvCxnSpPr>
              <a:cxnSpLocks/>
            </p:cNvCxnSpPr>
            <p:nvPr/>
          </p:nvCxnSpPr>
          <p:spPr>
            <a:xfrm>
              <a:off x="3777859" y="2165757"/>
              <a:ext cx="1105100" cy="86465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61B2411-6D96-D240-BCDA-383402D9FD56}"/>
                </a:ext>
              </a:extLst>
            </p:cNvPr>
            <p:cNvCxnSpPr>
              <a:cxnSpLocks/>
            </p:cNvCxnSpPr>
            <p:nvPr/>
          </p:nvCxnSpPr>
          <p:spPr>
            <a:xfrm flipH="1">
              <a:off x="6847886" y="2419059"/>
              <a:ext cx="577187" cy="611356"/>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FD365C1-B1DC-F146-AE21-29894F10C9AA}"/>
                </a:ext>
              </a:extLst>
            </p:cNvPr>
            <p:cNvCxnSpPr>
              <a:cxnSpLocks/>
            </p:cNvCxnSpPr>
            <p:nvPr/>
          </p:nvCxnSpPr>
          <p:spPr>
            <a:xfrm>
              <a:off x="8790689" y="2025928"/>
              <a:ext cx="599311" cy="1004487"/>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B02B840D-6523-A248-A647-D50454B68DB7}"/>
              </a:ext>
            </a:extLst>
          </p:cNvPr>
          <p:cNvSpPr/>
          <p:nvPr/>
        </p:nvSpPr>
        <p:spPr>
          <a:xfrm>
            <a:off x="1603558" y="1456799"/>
            <a:ext cx="8834572" cy="410380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66F1BBB-62F4-B845-A85C-A624511FAABC}"/>
              </a:ext>
            </a:extLst>
          </p:cNvPr>
          <p:cNvSpPr/>
          <p:nvPr/>
        </p:nvSpPr>
        <p:spPr>
          <a:xfrm rot="1154783">
            <a:off x="4183547" y="5253297"/>
            <a:ext cx="176613" cy="19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62D3C48-D483-5C4A-A419-1522504ED248}"/>
              </a:ext>
            </a:extLst>
          </p:cNvPr>
          <p:cNvSpPr/>
          <p:nvPr/>
        </p:nvSpPr>
        <p:spPr>
          <a:xfrm rot="21083384">
            <a:off x="7926552" y="5190746"/>
            <a:ext cx="215188" cy="19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C7F88F0C-A1BB-024F-A777-816029954BF9}"/>
              </a:ext>
            </a:extLst>
          </p:cNvPr>
          <p:cNvSpPr/>
          <p:nvPr/>
        </p:nvSpPr>
        <p:spPr>
          <a:xfrm>
            <a:off x="4081346" y="5185317"/>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C9B16DD5-52DA-4E41-A621-F7D4F963957E}"/>
              </a:ext>
            </a:extLst>
          </p:cNvPr>
          <p:cNvSpPr/>
          <p:nvPr/>
        </p:nvSpPr>
        <p:spPr>
          <a:xfrm rot="10418483">
            <a:off x="4328096" y="5254023"/>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a:extLst>
              <a:ext uri="{FF2B5EF4-FFF2-40B4-BE49-F238E27FC236}">
                <a16:creationId xmlns:a16="http://schemas.microsoft.com/office/drawing/2014/main" id="{15082D18-4F8C-874F-B906-29619B32AC80}"/>
              </a:ext>
            </a:extLst>
          </p:cNvPr>
          <p:cNvSpPr/>
          <p:nvPr/>
        </p:nvSpPr>
        <p:spPr>
          <a:xfrm rot="19664545">
            <a:off x="7845747" y="5185317"/>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EE5D7491-0785-4143-8284-D239AB82A458}"/>
              </a:ext>
            </a:extLst>
          </p:cNvPr>
          <p:cNvSpPr/>
          <p:nvPr/>
        </p:nvSpPr>
        <p:spPr>
          <a:xfrm rot="8425906">
            <a:off x="8118875" y="5136020"/>
            <a:ext cx="110018" cy="267629"/>
          </a:xfrm>
          <a:custGeom>
            <a:avLst/>
            <a:gdLst>
              <a:gd name="connsiteX0" fmla="*/ 100361 w 110018"/>
              <a:gd name="connsiteY0" fmla="*/ 0 h 267629"/>
              <a:gd name="connsiteX1" fmla="*/ 100361 w 110018"/>
              <a:gd name="connsiteY1" fmla="*/ 167268 h 267629"/>
              <a:gd name="connsiteX2" fmla="*/ 0 w 110018"/>
              <a:gd name="connsiteY2" fmla="*/ 267629 h 267629"/>
            </a:gdLst>
            <a:ahLst/>
            <a:cxnLst>
              <a:cxn ang="0">
                <a:pos x="connsiteX0" y="connsiteY0"/>
              </a:cxn>
              <a:cxn ang="0">
                <a:pos x="connsiteX1" y="connsiteY1"/>
              </a:cxn>
              <a:cxn ang="0">
                <a:pos x="connsiteX2" y="connsiteY2"/>
              </a:cxn>
            </a:cxnLst>
            <a:rect l="l" t="t" r="r" b="b"/>
            <a:pathLst>
              <a:path w="110018" h="267629">
                <a:moveTo>
                  <a:pt x="100361" y="0"/>
                </a:moveTo>
                <a:cubicBezTo>
                  <a:pt x="108724" y="61331"/>
                  <a:pt x="117088" y="122663"/>
                  <a:pt x="100361" y="167268"/>
                </a:cubicBezTo>
                <a:cubicBezTo>
                  <a:pt x="83634" y="211873"/>
                  <a:pt x="41817" y="239751"/>
                  <a:pt x="0" y="267629"/>
                </a:cubicBezTo>
              </a:path>
            </a:pathLst>
          </a:custGeom>
          <a:noFill/>
          <a:ln w="5715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D04E2D06-D33E-F64C-86FF-B2F2E38E7F89}"/>
              </a:ext>
            </a:extLst>
          </p:cNvPr>
          <p:cNvSpPr/>
          <p:nvPr/>
        </p:nvSpPr>
        <p:spPr>
          <a:xfrm>
            <a:off x="4035972" y="4761186"/>
            <a:ext cx="357352" cy="998483"/>
          </a:xfrm>
          <a:custGeom>
            <a:avLst/>
            <a:gdLst>
              <a:gd name="connsiteX0" fmla="*/ 357352 w 357352"/>
              <a:gd name="connsiteY0" fmla="*/ 0 h 998483"/>
              <a:gd name="connsiteX1" fmla="*/ 220718 w 357352"/>
              <a:gd name="connsiteY1" fmla="*/ 609600 h 998483"/>
              <a:gd name="connsiteX2" fmla="*/ 0 w 357352"/>
              <a:gd name="connsiteY2" fmla="*/ 998483 h 998483"/>
            </a:gdLst>
            <a:ahLst/>
            <a:cxnLst>
              <a:cxn ang="0">
                <a:pos x="connsiteX0" y="connsiteY0"/>
              </a:cxn>
              <a:cxn ang="0">
                <a:pos x="connsiteX1" y="connsiteY1"/>
              </a:cxn>
              <a:cxn ang="0">
                <a:pos x="connsiteX2" y="connsiteY2"/>
              </a:cxn>
            </a:cxnLst>
            <a:rect l="l" t="t" r="r" b="b"/>
            <a:pathLst>
              <a:path w="357352" h="998483">
                <a:moveTo>
                  <a:pt x="357352" y="0"/>
                </a:moveTo>
                <a:cubicBezTo>
                  <a:pt x="318814" y="221593"/>
                  <a:pt x="280277" y="443186"/>
                  <a:pt x="220718" y="609600"/>
                </a:cubicBezTo>
                <a:cubicBezTo>
                  <a:pt x="161159" y="776014"/>
                  <a:pt x="42041" y="930166"/>
                  <a:pt x="0" y="998483"/>
                </a:cubicBezTo>
              </a:path>
            </a:pathLst>
          </a:custGeom>
          <a:noFill/>
          <a:ln w="254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7E6B01B-18EC-DE42-8E42-E40D15F1BF9A}"/>
              </a:ext>
            </a:extLst>
          </p:cNvPr>
          <p:cNvSpPr txBox="1"/>
          <p:nvPr/>
        </p:nvSpPr>
        <p:spPr>
          <a:xfrm>
            <a:off x="3040574" y="5773727"/>
            <a:ext cx="2191562" cy="369332"/>
          </a:xfrm>
          <a:prstGeom prst="rect">
            <a:avLst/>
          </a:prstGeom>
          <a:noFill/>
        </p:spPr>
        <p:txBody>
          <a:bodyPr wrap="none" rtlCol="0">
            <a:spAutoFit/>
          </a:bodyPr>
          <a:lstStyle/>
          <a:p>
            <a:r>
              <a:rPr lang="en-US" dirty="0"/>
              <a:t>processed into </a:t>
            </a:r>
            <a:r>
              <a:rPr lang="en-US" dirty="0" err="1"/>
              <a:t>piRNA</a:t>
            </a:r>
            <a:endParaRPr lang="en-US" dirty="0"/>
          </a:p>
        </p:txBody>
      </p:sp>
      <p:sp>
        <p:nvSpPr>
          <p:cNvPr id="80" name="TextBox 79">
            <a:extLst>
              <a:ext uri="{FF2B5EF4-FFF2-40B4-BE49-F238E27FC236}">
                <a16:creationId xmlns:a16="http://schemas.microsoft.com/office/drawing/2014/main" id="{24FF4F80-4C55-A447-AEF8-0FBDDA625789}"/>
              </a:ext>
            </a:extLst>
          </p:cNvPr>
          <p:cNvSpPr txBox="1"/>
          <p:nvPr/>
        </p:nvSpPr>
        <p:spPr>
          <a:xfrm>
            <a:off x="7171603" y="5758137"/>
            <a:ext cx="2259849" cy="369332"/>
          </a:xfrm>
          <a:prstGeom prst="rect">
            <a:avLst/>
          </a:prstGeom>
          <a:noFill/>
        </p:spPr>
        <p:txBody>
          <a:bodyPr wrap="none" rtlCol="0">
            <a:spAutoFit/>
          </a:bodyPr>
          <a:lstStyle/>
          <a:p>
            <a:r>
              <a:rPr lang="en-US" dirty="0">
                <a:solidFill>
                  <a:schemeClr val="accent1"/>
                </a:solidFill>
              </a:rPr>
              <a:t>translate into proteins</a:t>
            </a:r>
          </a:p>
        </p:txBody>
      </p:sp>
      <p:sp>
        <p:nvSpPr>
          <p:cNvPr id="81" name="Freeform 80">
            <a:extLst>
              <a:ext uri="{FF2B5EF4-FFF2-40B4-BE49-F238E27FC236}">
                <a16:creationId xmlns:a16="http://schemas.microsoft.com/office/drawing/2014/main" id="{725378C9-9EB9-D54F-B873-95CC64AA1539}"/>
              </a:ext>
            </a:extLst>
          </p:cNvPr>
          <p:cNvSpPr/>
          <p:nvPr/>
        </p:nvSpPr>
        <p:spPr>
          <a:xfrm>
            <a:off x="8002260" y="4771697"/>
            <a:ext cx="227340" cy="956441"/>
          </a:xfrm>
          <a:custGeom>
            <a:avLst/>
            <a:gdLst>
              <a:gd name="connsiteX0" fmla="*/ 6623 w 227340"/>
              <a:gd name="connsiteY0" fmla="*/ 0 h 956441"/>
              <a:gd name="connsiteX1" fmla="*/ 27643 w 227340"/>
              <a:gd name="connsiteY1" fmla="*/ 525517 h 956441"/>
              <a:gd name="connsiteX2" fmla="*/ 227340 w 227340"/>
              <a:gd name="connsiteY2" fmla="*/ 956441 h 956441"/>
            </a:gdLst>
            <a:ahLst/>
            <a:cxnLst>
              <a:cxn ang="0">
                <a:pos x="connsiteX0" y="connsiteY0"/>
              </a:cxn>
              <a:cxn ang="0">
                <a:pos x="connsiteX1" y="connsiteY1"/>
              </a:cxn>
              <a:cxn ang="0">
                <a:pos x="connsiteX2" y="connsiteY2"/>
              </a:cxn>
            </a:cxnLst>
            <a:rect l="l" t="t" r="r" b="b"/>
            <a:pathLst>
              <a:path w="227340" h="956441">
                <a:moveTo>
                  <a:pt x="6623" y="0"/>
                </a:moveTo>
                <a:cubicBezTo>
                  <a:pt x="-1260" y="183055"/>
                  <a:pt x="-9143" y="366110"/>
                  <a:pt x="27643" y="525517"/>
                </a:cubicBezTo>
                <a:cubicBezTo>
                  <a:pt x="64429" y="684924"/>
                  <a:pt x="148512" y="881117"/>
                  <a:pt x="227340" y="956441"/>
                </a:cubicBezTo>
              </a:path>
            </a:pathLst>
          </a:custGeom>
          <a:noFill/>
          <a:ln w="254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6916C530-8756-BC45-A856-0EB163E86490}"/>
              </a:ext>
            </a:extLst>
          </p:cNvPr>
          <p:cNvSpPr txBox="1"/>
          <p:nvPr/>
        </p:nvSpPr>
        <p:spPr>
          <a:xfrm>
            <a:off x="5408321" y="2821907"/>
            <a:ext cx="1242841" cy="369332"/>
          </a:xfrm>
          <a:prstGeom prst="rect">
            <a:avLst/>
          </a:prstGeom>
          <a:noFill/>
        </p:spPr>
        <p:txBody>
          <a:bodyPr wrap="none" rtlCol="0">
            <a:spAutoFit/>
          </a:bodyPr>
          <a:lstStyle/>
          <a:p>
            <a:r>
              <a:rPr lang="en-US" dirty="0">
                <a:solidFill>
                  <a:srgbClr val="FF0000"/>
                </a:solidFill>
              </a:rPr>
              <a:t>difference?</a:t>
            </a:r>
          </a:p>
        </p:txBody>
      </p:sp>
      <p:sp>
        <p:nvSpPr>
          <p:cNvPr id="43" name="Freeform 42">
            <a:extLst>
              <a:ext uri="{FF2B5EF4-FFF2-40B4-BE49-F238E27FC236}">
                <a16:creationId xmlns:a16="http://schemas.microsoft.com/office/drawing/2014/main" id="{9CF0F7DE-E14A-EF4A-8B78-279DD5B22003}"/>
              </a:ext>
            </a:extLst>
          </p:cNvPr>
          <p:cNvSpPr/>
          <p:nvPr/>
        </p:nvSpPr>
        <p:spPr>
          <a:xfrm>
            <a:off x="4822825" y="2651125"/>
            <a:ext cx="358775" cy="45645"/>
          </a:xfrm>
          <a:custGeom>
            <a:avLst/>
            <a:gdLst>
              <a:gd name="connsiteX0" fmla="*/ 0 w 358775"/>
              <a:gd name="connsiteY0" fmla="*/ 0 h 45645"/>
              <a:gd name="connsiteX1" fmla="*/ 168275 w 358775"/>
              <a:gd name="connsiteY1" fmla="*/ 44450 h 45645"/>
              <a:gd name="connsiteX2" fmla="*/ 358775 w 358775"/>
              <a:gd name="connsiteY2" fmla="*/ 28575 h 45645"/>
            </a:gdLst>
            <a:ahLst/>
            <a:cxnLst>
              <a:cxn ang="0">
                <a:pos x="connsiteX0" y="connsiteY0"/>
              </a:cxn>
              <a:cxn ang="0">
                <a:pos x="connsiteX1" y="connsiteY1"/>
              </a:cxn>
              <a:cxn ang="0">
                <a:pos x="connsiteX2" y="connsiteY2"/>
              </a:cxn>
            </a:cxnLst>
            <a:rect l="l" t="t" r="r" b="b"/>
            <a:pathLst>
              <a:path w="358775" h="45645">
                <a:moveTo>
                  <a:pt x="0" y="0"/>
                </a:moveTo>
                <a:cubicBezTo>
                  <a:pt x="54239" y="19843"/>
                  <a:pt x="108479" y="39687"/>
                  <a:pt x="168275" y="44450"/>
                </a:cubicBezTo>
                <a:cubicBezTo>
                  <a:pt x="228071" y="49213"/>
                  <a:pt x="293423" y="38894"/>
                  <a:pt x="358775" y="28575"/>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43FAE92-0AF2-2341-A8FD-20012D35F332}"/>
              </a:ext>
            </a:extLst>
          </p:cNvPr>
          <p:cNvSpPr txBox="1"/>
          <p:nvPr/>
        </p:nvSpPr>
        <p:spPr>
          <a:xfrm>
            <a:off x="4479037" y="2277589"/>
            <a:ext cx="1099019" cy="369332"/>
          </a:xfrm>
          <a:prstGeom prst="rect">
            <a:avLst/>
          </a:prstGeom>
          <a:noFill/>
        </p:spPr>
        <p:txBody>
          <a:bodyPr wrap="none" rtlCol="0">
            <a:spAutoFit/>
          </a:bodyPr>
          <a:lstStyle/>
          <a:p>
            <a:r>
              <a:rPr lang="en-US" dirty="0">
                <a:solidFill>
                  <a:srgbClr val="7030A0"/>
                </a:solidFill>
              </a:rPr>
              <a:t>retrovirus</a:t>
            </a:r>
          </a:p>
        </p:txBody>
      </p:sp>
    </p:spTree>
    <p:extLst>
      <p:ext uri="{BB962C8B-B14F-4D97-AF65-F5344CB8AC3E}">
        <p14:creationId xmlns:p14="http://schemas.microsoft.com/office/powerpoint/2010/main" val="199256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1979</TotalTime>
  <Words>2775</Words>
  <Application>Microsoft Macintosh PowerPoint</Application>
  <PresentationFormat>Widescreen</PresentationFormat>
  <Paragraphs>250</Paragraphs>
  <Slides>22</Slides>
  <Notes>20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Lack of Splicing Distinguishes piRNA-producing Transcripts from other RNAs in Mammals</vt:lpstr>
      <vt:lpstr>PIWI-interacting RNAs (piRNAs)</vt:lpstr>
      <vt:lpstr>PIWI-interacting RNAs (piRNAs)</vt:lpstr>
      <vt:lpstr>PIWI-interacting RNAs (piRNAs)</vt:lpstr>
      <vt:lpstr>PIWI-interacting RNAs (piRNAs)</vt:lpstr>
      <vt:lpstr>piRNA genes</vt:lpstr>
      <vt:lpstr>piRNA genes</vt:lpstr>
      <vt:lpstr>piRNA genes</vt:lpstr>
      <vt:lpstr>piRNA genes</vt:lpstr>
      <vt:lpstr>Data collection and analysis</vt:lpstr>
      <vt:lpstr>About half of the piRNA genes are long and intronless</vt:lpstr>
      <vt:lpstr>About half of the piRNA genes are long and intronless</vt:lpstr>
      <vt:lpstr>Broad Histone acylation decorates piRNA genes lack splicing</vt:lpstr>
      <vt:lpstr>Broad Histone acylation decorates piRNA genes lack splicing</vt:lpstr>
      <vt:lpstr>THO complex specifically binds long and unspliced piRNA-producing transcripts</vt:lpstr>
      <vt:lpstr>THO complex specifically binds long and unspliced piRNA-producing transcripts</vt:lpstr>
      <vt:lpstr>PowerPoint Presentation</vt:lpstr>
      <vt:lpstr>PowerPoint Presentation</vt:lpstr>
      <vt:lpstr>PowerPoint Presentation</vt:lpstr>
      <vt:lpstr>PowerPoint Presentation</vt:lpstr>
      <vt:lpstr>Lack of splicing as a determinant feature for piRNA-producing transcripts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Lack of Splicing Distinguishes piRNA-producing Transcripts from other RNAs in Mammals</dc:title>
  <dc:creator>Yu, Tianxiong</dc:creator>
  <cp:lastModifiedBy>Yu, Tianxiong</cp:lastModifiedBy>
  <cp:revision>13</cp:revision>
  <dcterms:created xsi:type="dcterms:W3CDTF">2022-03-16T18:32:54Z</dcterms:created>
  <dcterms:modified xsi:type="dcterms:W3CDTF">2022-03-18T13:45:26Z</dcterms:modified>
</cp:coreProperties>
</file>